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9" r:id="rId3"/>
    <p:sldMasterId id="2147483667" r:id="rId4"/>
  </p:sldMasterIdLst>
  <p:notesMasterIdLst>
    <p:notesMasterId r:id="rId34"/>
  </p:notesMasterIdLst>
  <p:handoutMasterIdLst>
    <p:handoutMasterId r:id="rId35"/>
  </p:handoutMasterIdLst>
  <p:sldIdLst>
    <p:sldId id="11088898" r:id="rId5"/>
    <p:sldId id="11088934" r:id="rId6"/>
    <p:sldId id="11088971" r:id="rId7"/>
    <p:sldId id="11088972" r:id="rId8"/>
    <p:sldId id="11088973" r:id="rId9"/>
    <p:sldId id="11088961" r:id="rId10"/>
    <p:sldId id="11088974" r:id="rId11"/>
    <p:sldId id="11088975" r:id="rId12"/>
    <p:sldId id="11088976" r:id="rId13"/>
    <p:sldId id="11088977" r:id="rId14"/>
    <p:sldId id="11088978" r:id="rId15"/>
    <p:sldId id="11088979" r:id="rId16"/>
    <p:sldId id="11088980" r:id="rId17"/>
    <p:sldId id="11088982" r:id="rId18"/>
    <p:sldId id="11088983" r:id="rId19"/>
    <p:sldId id="11088984" r:id="rId20"/>
    <p:sldId id="11088985" r:id="rId21"/>
    <p:sldId id="11088986" r:id="rId22"/>
    <p:sldId id="11088988" r:id="rId23"/>
    <p:sldId id="11088987" r:id="rId24"/>
    <p:sldId id="11088989" r:id="rId25"/>
    <p:sldId id="11088990" r:id="rId26"/>
    <p:sldId id="11088991" r:id="rId27"/>
    <p:sldId id="11088992" r:id="rId28"/>
    <p:sldId id="11088993" r:id="rId29"/>
    <p:sldId id="11088981" r:id="rId30"/>
    <p:sldId id="11088994" r:id="rId31"/>
    <p:sldId id="11088940" r:id="rId32"/>
    <p:sldId id="110888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386C6D0-5F4E-4487-BD3F-37116C8E7423}">
          <p14:sldIdLst>
            <p14:sldId id="11088898"/>
            <p14:sldId id="11088934"/>
            <p14:sldId id="11088971"/>
            <p14:sldId id="11088972"/>
            <p14:sldId id="11088973"/>
            <p14:sldId id="11088888"/>
            <p14:sldId id="11088975"/>
            <p14:sldId id="11088977"/>
            <p14:sldId id="11088976"/>
            <p14:sldId id="11088978"/>
            <p14:sldId id="11088974"/>
            <p14:sldId id="11088983"/>
            <p14:sldId id="11088982"/>
            <p14:sldId id="11088986"/>
            <p14:sldId id="11088987"/>
            <p14:sldId id="11088989"/>
            <p14:sldId id="11088990"/>
            <p14:sldId id="11088980"/>
            <p14:sldId id="11088979"/>
            <p14:sldId id="11088985"/>
            <p14:sldId id="11088984"/>
            <p14:sldId id="11088961"/>
            <p14:sldId id="11088988"/>
            <p14:sldId id="11088991"/>
            <p14:sldId id="11088992"/>
            <p14:sldId id="11088993"/>
            <p14:sldId id="11088994"/>
            <p14:sldId id="11088940"/>
            <p14:sldId id="1108898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gliu(刘刚)" initials="a" lastIdx="4" clrIdx="0"/>
  <p:cmAuthor id="2" name="wu yanlin" initials="wy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203F"/>
    <a:srgbClr val="7092C2"/>
    <a:srgbClr val="F1EBA1"/>
    <a:srgbClr val="F0AB00"/>
    <a:srgbClr val="FD943C"/>
    <a:srgbClr val="B3DDF2"/>
    <a:srgbClr val="ECDD00"/>
    <a:srgbClr val="5D82B5"/>
    <a:srgbClr val="A6B9D8"/>
    <a:srgbClr val="8DA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4" autoAdjust="0"/>
    <p:restoredTop sz="96327" autoAdjust="0"/>
  </p:normalViewPr>
  <p:slideViewPr>
    <p:cSldViewPr snapToGrid="0">
      <p:cViewPr varScale="1">
        <p:scale>
          <a:sx n="106" d="100"/>
          <a:sy n="106" d="100"/>
        </p:scale>
        <p:origin x="120" y="288"/>
      </p:cViewPr>
      <p:guideLst>
        <p:guide orient="horz" pos="2143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8F534-E625-4E2F-9723-B69AF231C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55F6E-9CD5-4322-B1D8-3240CD32BF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01758-A75A-4680-94C3-EA3349ADB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E6724-7CD8-464D-BE42-23439DC2E0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照片 - 垂直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工作文件-2020.03.02\ppt美化-20200305\ppt封面2-05.pngppt封面2-0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22" y="159"/>
            <a:ext cx="12196233" cy="68592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64146" y="379678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79505" y="289779"/>
            <a:ext cx="9058943" cy="410633"/>
          </a:xfrm>
          <a:prstGeom prst="rect">
            <a:avLst/>
          </a:prstGeom>
        </p:spPr>
        <p:txBody>
          <a:bodyPr/>
          <a:lstStyle>
            <a:lvl1pPr algn="l">
              <a:defRPr sz="2665" b="1">
                <a:solidFill>
                  <a:srgbClr val="5E5E5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Yu Gothic Medium" panose="020B0500000000000000" charset="-128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1614369" y="6373606"/>
            <a:ext cx="324341" cy="321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6CB4B4D-7CA3-9044-876B-883B54F8677D}" type="slidenum">
              <a:rPr lang="en-US" altLang="zh-CN" sz="1200" smtClean="0">
                <a:solidFill>
                  <a:srgbClr val="006EB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6EB3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69060" y="6409855"/>
            <a:ext cx="2873115" cy="259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等线" panose="02010600030101010101" pitchFamily="2" charset="-122"/>
                <a:ea typeface="等线" panose="02010600030101010101" pitchFamily="2" charset="-122"/>
                <a:sym typeface="Yu Gothic Medium" panose="020B0500000000000000" charset="-128"/>
              </a:rPr>
              <a:t>© 2020 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SmartMore Technology Co., Ltd. All rights reserved.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C:\Users\blueWFJ\Desktop\005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11507639" y="6426680"/>
            <a:ext cx="367408" cy="307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fld id="{70A95ED3-22C5-4FEA-AA55-8D59C18DE8AB}" type="slidenum">
              <a:rPr lang="en-US" altLang="zh-CN" sz="1200" kern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</a:fld>
            <a:endParaRPr lang="zh-CN" altLang="en-US" sz="1200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1" y="225424"/>
            <a:ext cx="203200" cy="41592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93716" y="195419"/>
            <a:ext cx="8947943" cy="476250"/>
          </a:xfr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indent="0">
              <a:buNone/>
              <a:def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 eaLnBrk="0" hangingPunct="0">
              <a:spcBef>
                <a:spcPct val="0"/>
              </a:spcBef>
            </a:pP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233364" y="225424"/>
            <a:ext cx="100013" cy="415925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 userDrawn="1"/>
        </p:nvSpPr>
        <p:spPr bwMode="auto">
          <a:xfrm>
            <a:off x="363540" y="225424"/>
            <a:ext cx="51194" cy="41592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aker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88000" y="5130489"/>
            <a:ext cx="10900800" cy="43088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544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日期</a:t>
            </a:r>
            <a:endParaRPr lang="en-US" dirty="0"/>
          </a:p>
        </p:txBody>
      </p:sp>
      <p:sp>
        <p:nvSpPr>
          <p:cNvPr id="5" name="Presentation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4024430"/>
            <a:ext cx="10899174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baseline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标题</a:t>
            </a:r>
            <a:br>
              <a:rPr lang="en-US" dirty="0"/>
            </a:br>
            <a:r>
              <a:rPr lang="zh-CN" altLang="en-US" dirty="0"/>
              <a:t>子标题</a:t>
            </a:r>
            <a:r>
              <a:rPr lang="en-US" altLang="zh-CN" dirty="0"/>
              <a:t>…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6" name="Cover Imag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3430006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tIns="50400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title image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71" y="6305212"/>
            <a:ext cx="2509836" cy="302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77200" y="365126"/>
            <a:ext cx="9837145" cy="601204"/>
          </a:xfrm>
        </p:spPr>
        <p:txBody>
          <a:bodyPr/>
          <a:lstStyle>
            <a:lvl1pPr>
              <a:defRPr>
                <a:solidFill>
                  <a:srgbClr val="025684"/>
                </a:solidFill>
              </a:defRPr>
            </a:lvl1pPr>
          </a:lstStyle>
          <a:p>
            <a:r>
              <a:rPr lang="zh-CN" altLang="en-US" dirty="0"/>
              <a:t>单击此处编辑母版标题样式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1177200" y="1123200"/>
            <a:ext cx="9837145" cy="4536000"/>
          </a:xfrm>
        </p:spPr>
        <p:txBody>
          <a:bodyPr/>
          <a:lstStyle>
            <a:lvl1pPr marL="457200" indent="-457200">
              <a:lnSpc>
                <a:spcPts val="3800"/>
              </a:lnSpc>
              <a:buSzPct val="80000"/>
              <a:buFont typeface="Wingdings" panose="05000000000000000000" pitchFamily="2" charset="2"/>
              <a:buChar char="n"/>
              <a:defRPr/>
            </a:lvl1pPr>
            <a:lvl2pPr marL="800100" indent="-342900">
              <a:lnSpc>
                <a:spcPts val="3800"/>
              </a:lnSpc>
              <a:buSzPct val="80000"/>
              <a:buFont typeface="Wingdings" panose="05000000000000000000" pitchFamily="2" charset="2"/>
              <a:buChar char="l"/>
              <a:defRPr/>
            </a:lvl2pPr>
            <a:lvl3pPr>
              <a:lnSpc>
                <a:spcPts val="3800"/>
              </a:lnSpc>
              <a:defRPr/>
            </a:lvl3pPr>
            <a:lvl4pPr marL="1600200" indent="-228600">
              <a:lnSpc>
                <a:spcPts val="3800"/>
              </a:lnSpc>
              <a:buSzPct val="50000"/>
              <a:buFont typeface="Wingdings" panose="05000000000000000000" pitchFamily="2" charset="2"/>
              <a:buChar char="l"/>
              <a:defRPr/>
            </a:lvl4pPr>
            <a:lvl5pPr>
              <a:lnSpc>
                <a:spcPts val="3800"/>
              </a:lnSpc>
              <a:defRPr/>
            </a:lvl5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 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82830" y="6604084"/>
            <a:ext cx="34346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SITRI CONFIDENTIAL © 2019</a:t>
            </a:r>
            <a:r>
              <a:rPr lang="en-US" altLang="zh-CN" sz="900" baseline="0" dirty="0">
                <a:solidFill>
                  <a:schemeClr val="bg2">
                    <a:lumMod val="75000"/>
                  </a:schemeClr>
                </a:solidFill>
              </a:rPr>
              <a:t> 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All Rights Reserved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208568" y="6381328"/>
            <a:ext cx="654968" cy="404664"/>
          </a:xfrm>
          <a:prstGeom prst="rect">
            <a:avLst/>
          </a:prstGeom>
        </p:spPr>
        <p:txBody>
          <a:bodyPr/>
          <a:lstStyle/>
          <a:p>
            <a:fld id="{A0FEA1E0-AC02-4132-9AD5-AB165F4302C2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83508" y="1533820"/>
            <a:ext cx="600744" cy="764704"/>
          </a:xfrm>
          <a:prstGeom prst="rect">
            <a:avLst/>
          </a:prstGeom>
          <a:solidFill>
            <a:srgbClr val="9C9C9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156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156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156</a:t>
            </a:r>
            <a:endParaRPr kumimoji="1" lang="zh-CN" altLang="en-US" sz="11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-683508" y="2282447"/>
            <a:ext cx="600744" cy="764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70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116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193</a:t>
            </a:r>
            <a:endParaRPr kumimoji="1" lang="zh-CN" altLang="en-US" sz="1100" dirty="0"/>
          </a:p>
        </p:txBody>
      </p:sp>
      <p:sp>
        <p:nvSpPr>
          <p:cNvPr id="12" name="矩形 11"/>
          <p:cNvSpPr/>
          <p:nvPr userDrawn="1"/>
        </p:nvSpPr>
        <p:spPr>
          <a:xfrm>
            <a:off x="-683656" y="3028488"/>
            <a:ext cx="586659" cy="770572"/>
          </a:xfrm>
          <a:prstGeom prst="rect">
            <a:avLst/>
          </a:prstGeom>
          <a:solidFill>
            <a:srgbClr val="4E4C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 </a:t>
            </a:r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78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76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77</a:t>
            </a:r>
            <a:endParaRPr kumimoji="1" lang="zh-CN" altLang="en-US" sz="11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-674047" y="3802061"/>
            <a:ext cx="588284" cy="77771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157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196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227</a:t>
            </a:r>
            <a:endParaRPr kumimoji="1" lang="zh-CN" altLang="en-US" sz="11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-674047" y="4564984"/>
            <a:ext cx="588284" cy="7322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25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175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85</a:t>
            </a:r>
            <a:endParaRPr kumimoji="1" lang="zh-CN" altLang="en-US" sz="1100" dirty="0"/>
          </a:p>
        </p:txBody>
      </p:sp>
      <p:sp>
        <p:nvSpPr>
          <p:cNvPr id="16" name="矩形 15"/>
          <p:cNvSpPr/>
          <p:nvPr userDrawn="1"/>
        </p:nvSpPr>
        <p:spPr>
          <a:xfrm>
            <a:off x="-674047" y="6060113"/>
            <a:ext cx="588284" cy="7629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95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156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211</a:t>
            </a:r>
            <a:endParaRPr kumimoji="1" lang="zh-CN" altLang="en-US" sz="1100" dirty="0"/>
          </a:p>
        </p:txBody>
      </p:sp>
    </p:spTree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2000" cy="68573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" y="225424"/>
            <a:ext cx="203200" cy="41592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93716" y="193061"/>
            <a:ext cx="8947943" cy="476250"/>
          </a:xfr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indent="0">
              <a:buNone/>
              <a:def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 eaLnBrk="0" hangingPunct="0">
              <a:spcBef>
                <a:spcPct val="0"/>
              </a:spcBef>
            </a:pP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233364" y="225424"/>
            <a:ext cx="100013" cy="4159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363540" y="225424"/>
            <a:ext cx="51194" cy="415925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507639" y="6426680"/>
            <a:ext cx="367408" cy="307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fld id="{70A95ED3-22C5-4FEA-AA55-8D59C18DE8AB}" type="slidenum">
              <a:rPr lang="en-US" altLang="zh-CN" sz="1200" kern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</a:fld>
            <a:endParaRPr lang="zh-CN" altLang="en-US" sz="1200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711" y="310557"/>
            <a:ext cx="2083448" cy="2507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与副标题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89000" y="2140373"/>
            <a:ext cx="10414000" cy="838200"/>
          </a:xfrm>
          <a:prstGeom prst="rect">
            <a:avLst/>
          </a:prstGeom>
        </p:spPr>
        <p:txBody>
          <a:bodyPr anchor="b"/>
          <a:lstStyle>
            <a:lvl1pPr algn="ctr">
              <a:defRPr sz="340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Yu Gothic Medium" panose="020B0500000000000000" charset="-128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89000" y="3245470"/>
            <a:ext cx="10414000" cy="793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0" indent="0" algn="ct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0" indent="0" algn="ct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0" indent="0" algn="ct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0" indent="0" algn="ct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副标题 2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60400" y="2140373"/>
            <a:ext cx="10414000" cy="838200"/>
          </a:xfrm>
          <a:prstGeom prst="rect">
            <a:avLst/>
          </a:prstGeom>
        </p:spPr>
        <p:txBody>
          <a:bodyPr anchor="b"/>
          <a:lstStyle>
            <a:lvl1pPr algn="l">
              <a:defRPr sz="340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Yu Gothic Medium" panose="020B0500000000000000" charset="-128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0400" y="3245470"/>
            <a:ext cx="10414000" cy="17350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0" indent="0" algn="l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0" indent="0" algn="l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0" indent="0" algn="l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0" indent="0" algn="l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1221318"/>
            <a:ext cx="12192000" cy="2879757"/>
          </a:xfrm>
          <a:prstGeom prst="rect">
            <a:avLst/>
          </a:prstGeom>
          <a:solidFill>
            <a:srgbClr val="D9D9D9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1219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C:\Users\blueWFJ\Desktop\005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" y="225424"/>
            <a:ext cx="203200" cy="41592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93716" y="193061"/>
            <a:ext cx="8947943" cy="476250"/>
          </a:xfr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indent="0">
              <a:buNone/>
              <a:def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 eaLnBrk="0" hangingPunct="0">
              <a:spcBef>
                <a:spcPct val="0"/>
              </a:spcBef>
            </a:pP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233364" y="225424"/>
            <a:ext cx="100013" cy="4159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363540" y="225424"/>
            <a:ext cx="51194" cy="415925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507639" y="6426680"/>
            <a:ext cx="367408" cy="307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fld id="{70A95ED3-22C5-4FEA-AA55-8D59C18DE8AB}" type="slidenum">
              <a:rPr lang="en-US" altLang="zh-CN" sz="1200" kern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</a:fld>
            <a:endParaRPr lang="zh-CN" altLang="en-US" sz="1200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99" y="305793"/>
            <a:ext cx="2083448" cy="2507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照片 - 垂直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工作文件-2020.03.02\ppt美化-20200305\ppt封面2-05.pngppt封面2-0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22" y="159"/>
            <a:ext cx="12196233" cy="6859200"/>
          </a:xfrm>
          <a:prstGeom prst="rect">
            <a:avLst/>
          </a:prstGeom>
        </p:spPr>
      </p:pic>
      <p:pic>
        <p:nvPicPr>
          <p:cNvPr id="3" name="图片 2" descr="7d7e46812f16b0a79955120196f1d0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54" y="368941"/>
            <a:ext cx="2092113" cy="252307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64146" y="379678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79505" y="289779"/>
            <a:ext cx="9058943" cy="410633"/>
          </a:xfrm>
          <a:prstGeom prst="rect">
            <a:avLst/>
          </a:prstGeom>
        </p:spPr>
        <p:txBody>
          <a:bodyPr/>
          <a:lstStyle>
            <a:lvl1pPr algn="l">
              <a:defRPr sz="2665" b="1">
                <a:solidFill>
                  <a:srgbClr val="5E5E5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Yu Gothic Medium" panose="020B0500000000000000" charset="-128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1614369" y="6373606"/>
            <a:ext cx="324341" cy="321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6CB4B4D-7CA3-9044-876B-883B54F8677D}" type="slidenum">
              <a:rPr lang="en-US" altLang="zh-CN" sz="1200" smtClean="0">
                <a:solidFill>
                  <a:srgbClr val="006EB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6EB3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69060" y="6409855"/>
            <a:ext cx="2873115" cy="259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等线" panose="02010600030101010101" pitchFamily="2" charset="-122"/>
                <a:ea typeface="等线" panose="02010600030101010101" pitchFamily="2" charset="-122"/>
                <a:sym typeface="Yu Gothic Medium" panose="020B0500000000000000" charset="-128"/>
              </a:rPr>
              <a:t>© 2020 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SmartMore Technology Co., Ltd. All rights reserved.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照片 - 垂直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工作文件-2020.03.02\ppt美化-20200305\ppt封面2-05.pngppt封面2-0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22" y="159"/>
            <a:ext cx="12196233" cy="68592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64146" y="379678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79505" y="289779"/>
            <a:ext cx="9058943" cy="410633"/>
          </a:xfrm>
          <a:prstGeom prst="rect">
            <a:avLst/>
          </a:prstGeom>
        </p:spPr>
        <p:txBody>
          <a:bodyPr/>
          <a:lstStyle>
            <a:lvl1pPr algn="l">
              <a:defRPr sz="2665" b="1">
                <a:solidFill>
                  <a:srgbClr val="5E5E5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Yu Gothic Medium" panose="020B0500000000000000" charset="-128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1614369" y="6373606"/>
            <a:ext cx="324341" cy="321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6CB4B4D-7CA3-9044-876B-883B54F8677D}" type="slidenum">
              <a:rPr lang="en-US" altLang="zh-CN" sz="1200" smtClean="0">
                <a:solidFill>
                  <a:srgbClr val="006EB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6EB3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69060" y="6409855"/>
            <a:ext cx="2873115" cy="259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等线" panose="02010600030101010101" pitchFamily="2" charset="-122"/>
                <a:ea typeface="等线" panose="02010600030101010101" pitchFamily="2" charset="-122"/>
                <a:sym typeface="Yu Gothic Medium" panose="020B0500000000000000" charset="-128"/>
              </a:rPr>
              <a:t>© 2020 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SmartMore Technology Co., Ltd. All rights reserved.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照片 - 垂直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64146" y="379678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79505" y="289779"/>
            <a:ext cx="9058943" cy="410633"/>
          </a:xfrm>
          <a:prstGeom prst="rect">
            <a:avLst/>
          </a:prstGeom>
        </p:spPr>
        <p:txBody>
          <a:bodyPr/>
          <a:lstStyle>
            <a:lvl1pPr algn="l">
              <a:defRPr sz="2665" b="1">
                <a:solidFill>
                  <a:srgbClr val="5E5E5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Yu Gothic Medium" panose="020B0500000000000000" charset="-128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照片 - 垂直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工作文件-2020.03.02\ppt美化-20200305\ppt封面2-05.pngppt封面2-0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22" y="159"/>
            <a:ext cx="12196233" cy="6859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与项目符号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工作文件-2020.03.02\ppt美化-20200305\ppt封面2-04.pngppt封面2-0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3588" cy="685920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1614369" y="6373606"/>
            <a:ext cx="324341" cy="321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6CB4B4D-7CA3-9044-876B-883B54F8677D}" type="slidenum">
              <a:rPr lang="en-US" altLang="zh-CN" sz="1200" smtClean="0">
                <a:solidFill>
                  <a:srgbClr val="006EB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6EB3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69060" y="6409855"/>
            <a:ext cx="2873115" cy="259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等线" panose="02010600030101010101" pitchFamily="2" charset="-122"/>
                <a:ea typeface="等线" panose="02010600030101010101" pitchFamily="2" charset="-122"/>
                <a:sym typeface="Yu Gothic Medium" panose="020B0500000000000000" charset="-128"/>
              </a:rPr>
              <a:t>© 2020 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SmartMore Technology Co., Ltd. All rights reserved.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pic>
        <p:nvPicPr>
          <p:cNvPr id="9" name="图片 8" descr="7d7e46812f16b0a79955120196f1d0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54" y="368941"/>
            <a:ext cx="2092113" cy="252307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64146" y="379678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79505" y="289779"/>
            <a:ext cx="9058943" cy="410633"/>
          </a:xfrm>
          <a:prstGeom prst="rect">
            <a:avLst/>
          </a:prstGeom>
        </p:spPr>
        <p:txBody>
          <a:bodyPr/>
          <a:lstStyle>
            <a:lvl1pPr algn="l">
              <a:defRPr sz="2665" b="1">
                <a:solidFill>
                  <a:srgbClr val="5E5E5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Yu Gothic Medium" panose="020B0500000000000000" charset="-128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- 居中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1625590" y="6373606"/>
            <a:ext cx="301899" cy="321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6CB4B4D-7CA3-9044-876B-883B54F8677D}" type="slidenum">
              <a:rPr lang="en-US" altLang="zh-CN" sz="1200" smtClean="0">
                <a:solidFill>
                  <a:srgbClr val="006EB3"/>
                </a:solidFill>
              </a:rPr>
            </a:fld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6EB3"/>
              </a:solidFill>
              <a:effectLst/>
              <a:uFillTx/>
              <a:latin typeface="Yu Gothic Medium" panose="020B0500000000000000" charset="-128"/>
              <a:ea typeface="Yu Gothic Medium" panose="020B0500000000000000" charset="-128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69060" y="6409855"/>
            <a:ext cx="2873115" cy="259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sym typeface="Yu Gothic Medium" panose="020B0500000000000000" charset="-128"/>
              </a:rPr>
              <a:t>© 2020 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SmartMore Technology Co., Ltd. All rights reserved.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Yu Gothic Medium" panose="020B0500000000000000" charset="-128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pic>
        <p:nvPicPr>
          <p:cNvPr id="8" name="图片 7" descr="7d7e46812f16b0a79955120196f1d0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54" y="368941"/>
            <a:ext cx="2092113" cy="25230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4146" y="379678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Yu Gothic Medium" panose="020B0500000000000000" charset="-128"/>
              <a:ea typeface="Yu Gothic Medium" panose="020B0500000000000000" charset="-128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1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79505" y="289779"/>
            <a:ext cx="9058943" cy="410633"/>
          </a:xfrm>
          <a:prstGeom prst="rect">
            <a:avLst/>
          </a:prstGeom>
        </p:spPr>
        <p:txBody>
          <a:bodyPr/>
          <a:lstStyle>
            <a:lvl1pPr algn="l">
              <a:defRPr sz="2665" b="1">
                <a:solidFill>
                  <a:srgbClr val="5E5E5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Yu Gothic Medium" panose="020B0500000000000000" charset="-128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与副标题 2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与副标题 2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822" cy="685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点击图片</a:t>
            </a:r>
            <a:r>
              <a:rPr lang="en-US" altLang="zh-CN" dirty="0"/>
              <a:t>Logo</a:t>
            </a:r>
            <a:r>
              <a:rPr lang="zh-CN" altLang="en-US" dirty="0"/>
              <a:t>，插入本地图片</a:t>
            </a:r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-178" y="0"/>
            <a:ext cx="12192177" cy="6854036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3" name="Group 34"/>
          <p:cNvGrpSpPr/>
          <p:nvPr userDrawn="1"/>
        </p:nvGrpSpPr>
        <p:grpSpPr>
          <a:xfrm>
            <a:off x="177" y="895584"/>
            <a:ext cx="935973" cy="2988440"/>
            <a:chOff x="0" y="1368000"/>
            <a:chExt cx="936000" cy="3600000"/>
          </a:xfrm>
        </p:grpSpPr>
        <p:sp>
          <p:nvSpPr>
            <p:cNvPr id="4" name="Rectangle 35"/>
            <p:cNvSpPr/>
            <p:nvPr userDrawn="1"/>
          </p:nvSpPr>
          <p:spPr bwMode="gray">
            <a:xfrm>
              <a:off x="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" name="Rectangle 36"/>
            <p:cNvSpPr/>
            <p:nvPr userDrawn="1"/>
          </p:nvSpPr>
          <p:spPr bwMode="gray">
            <a:xfrm>
              <a:off x="234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7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" name="Rectangle 37"/>
            <p:cNvSpPr/>
            <p:nvPr userDrawn="1"/>
          </p:nvSpPr>
          <p:spPr bwMode="gray">
            <a:xfrm>
              <a:off x="468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" name="Rectangle 38"/>
            <p:cNvSpPr/>
            <p:nvPr userDrawn="1"/>
          </p:nvSpPr>
          <p:spPr bwMode="gray">
            <a:xfrm>
              <a:off x="702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8" name="Rectangle 15"/>
          <p:cNvSpPr/>
          <p:nvPr userDrawn="1"/>
        </p:nvSpPr>
        <p:spPr bwMode="gray">
          <a:xfrm>
            <a:off x="936150" y="895584"/>
            <a:ext cx="9949564" cy="2988440"/>
          </a:xfrm>
          <a:prstGeom prst="rect">
            <a:avLst/>
          </a:prstGeom>
          <a:solidFill>
            <a:schemeClr val="accent1">
              <a:lumMod val="75000"/>
              <a:alpha val="67000"/>
            </a:schemeClr>
          </a:solidFill>
          <a:ln w="6350" algn="ctr">
            <a:noFill/>
            <a:miter lim="800000"/>
          </a:ln>
        </p:spPr>
        <p:txBody>
          <a:bodyPr lIns="89998" tIns="71998" rIns="89998" bIns="71998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419471" y="1267320"/>
            <a:ext cx="8996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主标题</a:t>
            </a:r>
            <a:endParaRPr lang="en-US" altLang="zh-CN" sz="48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419293" y="2014403"/>
            <a:ext cx="7793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IC</a:t>
            </a:r>
            <a:r>
              <a:rPr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Images Analysis</a:t>
            </a:r>
            <a:r>
              <a:rPr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and</a:t>
            </a:r>
            <a:r>
              <a:rPr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</a:t>
            </a:r>
            <a:r>
              <a:rPr lang="en-GB" altLang="zh-CN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ircuit</a:t>
            </a:r>
            <a:r>
              <a:rPr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Inspection</a:t>
            </a:r>
            <a:endParaRPr lang="en-US" altLang="zh-CN" sz="20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525949" y="3048000"/>
            <a:ext cx="7268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1419293" y="3123639"/>
            <a:ext cx="7793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助力中国智造，加速企业智能转型</a:t>
            </a:r>
            <a:endParaRPr lang="en-US" altLang="zh-CN" sz="20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联机映像占位符 12"/>
          <p:cNvSpPr>
            <a:spLocks noGrp="1"/>
          </p:cNvSpPr>
          <p:nvPr>
            <p:ph type="clipArt" sz="quarter" idx="10" hasCustomPrompt="1"/>
          </p:nvPr>
        </p:nvSpPr>
        <p:spPr>
          <a:xfrm>
            <a:off x="0" y="0"/>
            <a:ext cx="12191823" cy="68580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点击图片</a:t>
            </a:r>
            <a:r>
              <a:rPr lang="en-US" altLang="zh-CN" dirty="0"/>
              <a:t>Logo</a:t>
            </a:r>
            <a:r>
              <a:rPr lang="zh-CN" altLang="en-US" dirty="0"/>
              <a:t>，插入联机图片</a:t>
            </a:r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-178" y="0"/>
            <a:ext cx="12192177" cy="6854036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3" name="Group 34"/>
          <p:cNvGrpSpPr/>
          <p:nvPr userDrawn="1"/>
        </p:nvGrpSpPr>
        <p:grpSpPr>
          <a:xfrm>
            <a:off x="177" y="895584"/>
            <a:ext cx="935973" cy="2988440"/>
            <a:chOff x="0" y="1368000"/>
            <a:chExt cx="936000" cy="3600000"/>
          </a:xfrm>
        </p:grpSpPr>
        <p:sp>
          <p:nvSpPr>
            <p:cNvPr id="4" name="Rectangle 35"/>
            <p:cNvSpPr/>
            <p:nvPr userDrawn="1"/>
          </p:nvSpPr>
          <p:spPr bwMode="gray">
            <a:xfrm>
              <a:off x="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" name="Rectangle 36"/>
            <p:cNvSpPr/>
            <p:nvPr userDrawn="1"/>
          </p:nvSpPr>
          <p:spPr bwMode="gray">
            <a:xfrm>
              <a:off x="234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7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" name="Rectangle 37"/>
            <p:cNvSpPr/>
            <p:nvPr userDrawn="1"/>
          </p:nvSpPr>
          <p:spPr bwMode="gray">
            <a:xfrm>
              <a:off x="468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7" name="Rectangle 38"/>
            <p:cNvSpPr/>
            <p:nvPr userDrawn="1"/>
          </p:nvSpPr>
          <p:spPr bwMode="gray">
            <a:xfrm>
              <a:off x="702000" y="1368000"/>
              <a:ext cx="234000" cy="36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 algn="ctr">
              <a:noFill/>
              <a:miter lim="800000"/>
            </a:ln>
          </p:spPr>
          <p:txBody>
            <a:bodyPr lIns="89998" tIns="71998" rIns="89998" bIns="71998" rtlCol="0" anchor="ctr"/>
            <a:lstStyle/>
            <a:p>
              <a:pPr algn="ctr" defTabSz="1089025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endPara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8" name="Rectangle 15"/>
          <p:cNvSpPr/>
          <p:nvPr userDrawn="1"/>
        </p:nvSpPr>
        <p:spPr bwMode="gray">
          <a:xfrm>
            <a:off x="936150" y="895584"/>
            <a:ext cx="9949564" cy="2988440"/>
          </a:xfrm>
          <a:prstGeom prst="rect">
            <a:avLst/>
          </a:prstGeom>
          <a:solidFill>
            <a:schemeClr val="accent1">
              <a:lumMod val="75000"/>
              <a:alpha val="67000"/>
            </a:schemeClr>
          </a:solidFill>
          <a:ln w="6350" algn="ctr">
            <a:noFill/>
            <a:miter lim="800000"/>
          </a:ln>
        </p:spPr>
        <p:txBody>
          <a:bodyPr lIns="89998" tIns="71998" rIns="89998" bIns="71998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419471" y="1267320"/>
            <a:ext cx="8996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主标题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419293" y="2014403"/>
            <a:ext cx="7793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1"/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IC</a:t>
            </a:r>
            <a:r>
              <a:rPr lang="zh-CN" altLang="en-US" sz="2000" b="1" dirty="0">
                <a:solidFill>
                  <a:schemeClr val="bg1"/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Images Analysis</a:t>
            </a:r>
            <a:r>
              <a:rPr lang="zh-CN" altLang="en-US" sz="2000" b="1" dirty="0">
                <a:solidFill>
                  <a:schemeClr val="bg1"/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and</a:t>
            </a:r>
            <a:r>
              <a:rPr lang="zh-CN" altLang="en-US" sz="2000" b="1" dirty="0">
                <a:solidFill>
                  <a:schemeClr val="bg1"/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en-GB" altLang="zh-CN" sz="2000" b="1" dirty="0">
                <a:solidFill>
                  <a:schemeClr val="bg1"/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ircuit</a:t>
            </a:r>
            <a:r>
              <a:rPr lang="zh-CN" altLang="en-US" sz="2000" b="1" dirty="0">
                <a:solidFill>
                  <a:schemeClr val="bg1"/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Arial Narrow" panose="020B0606020202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Inspection</a:t>
            </a:r>
            <a:endParaRPr lang="en-US" altLang="zh-CN" sz="2000" b="1" dirty="0">
              <a:solidFill>
                <a:schemeClr val="bg1"/>
              </a:solidFill>
              <a:latin typeface="Arial Narrow" panose="020B060602020203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525949" y="3048000"/>
            <a:ext cx="7268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1419293" y="3123639"/>
            <a:ext cx="7793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助力中国智造，加速企业智能转型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C:\Users\blueWFJ\Desktop\005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" y="225424"/>
            <a:ext cx="203200" cy="41592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93716" y="193061"/>
            <a:ext cx="8947943" cy="476250"/>
          </a:xfr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indent="0">
              <a:buNone/>
              <a:def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 eaLnBrk="0" hangingPunct="0">
              <a:spcBef>
                <a:spcPct val="0"/>
              </a:spcBef>
            </a:pP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233364" y="225424"/>
            <a:ext cx="100013" cy="4159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363540" y="225424"/>
            <a:ext cx="51194" cy="415925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507639" y="6426680"/>
            <a:ext cx="367408" cy="307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fld id="{70A95ED3-22C5-4FEA-AA55-8D59C18DE8AB}" type="slidenum">
              <a:rPr lang="en-US" altLang="zh-CN" sz="1200" kern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</a:fld>
            <a:endParaRPr lang="zh-CN" altLang="en-US" sz="1200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任意多边形: 形状 25"/>
          <p:cNvSpPr/>
          <p:nvPr userDrawn="1"/>
        </p:nvSpPr>
        <p:spPr>
          <a:xfrm>
            <a:off x="0" y="5892620"/>
            <a:ext cx="12195447" cy="976988"/>
          </a:xfrm>
          <a:custGeom>
            <a:avLst/>
            <a:gdLst>
              <a:gd name="connsiteX0" fmla="*/ 0 w 1837502"/>
              <a:gd name="connsiteY0" fmla="*/ 0 h 592854"/>
              <a:gd name="connsiteX1" fmla="*/ 123208 w 1837502"/>
              <a:gd name="connsiteY1" fmla="*/ 87658 h 592854"/>
              <a:gd name="connsiteX2" fmla="*/ 1736668 w 1837502"/>
              <a:gd name="connsiteY2" fmla="*/ 583950 h 592854"/>
              <a:gd name="connsiteX3" fmla="*/ 1837502 w 1837502"/>
              <a:gd name="connsiteY3" fmla="*/ 587242 h 592854"/>
              <a:gd name="connsiteX4" fmla="*/ 1837502 w 1837502"/>
              <a:gd name="connsiteY4" fmla="*/ 592854 h 592854"/>
              <a:gd name="connsiteX5" fmla="*/ 0 w 1837502"/>
              <a:gd name="connsiteY5" fmla="*/ 592854 h 59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7502" h="592854">
                <a:moveTo>
                  <a:pt x="0" y="0"/>
                </a:moveTo>
                <a:lnTo>
                  <a:pt x="123208" y="87658"/>
                </a:lnTo>
                <a:cubicBezTo>
                  <a:pt x="545587" y="360778"/>
                  <a:pt x="1108957" y="542730"/>
                  <a:pt x="1736668" y="583950"/>
                </a:cubicBezTo>
                <a:lnTo>
                  <a:pt x="1837502" y="587242"/>
                </a:lnTo>
                <a:lnTo>
                  <a:pt x="1837502" y="592854"/>
                </a:lnTo>
                <a:lnTo>
                  <a:pt x="0" y="592854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4000"/>
                </a:schemeClr>
              </a:gs>
              <a:gs pos="0">
                <a:srgbClr val="0070C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副标题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64146" y="379678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Yu Gothic Medium" panose="020B0500000000000000" charset="-128"/>
              <a:sym typeface="Yu Gothic Medium" panose="020B0500000000000000" charset="-128"/>
            </a:endParaRPr>
          </a:p>
        </p:txBody>
      </p:sp>
      <p:sp>
        <p:nvSpPr>
          <p:cNvPr id="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79505" y="289779"/>
            <a:ext cx="9058943" cy="410633"/>
          </a:xfrm>
          <a:prstGeom prst="rect">
            <a:avLst/>
          </a:prstGeom>
        </p:spPr>
        <p:txBody>
          <a:bodyPr/>
          <a:lstStyle>
            <a:lvl1pPr algn="l">
              <a:defRPr sz="2665" b="1">
                <a:solidFill>
                  <a:srgbClr val="5E5E5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Yu Gothic Medium" panose="020B0500000000000000" charset="-128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" y="225424"/>
            <a:ext cx="203200" cy="41592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93716" y="193061"/>
            <a:ext cx="8947943" cy="476250"/>
          </a:xfr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indent="0">
              <a:buNone/>
              <a:def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 eaLnBrk="0" hangingPunct="0">
              <a:spcBef>
                <a:spcPct val="0"/>
              </a:spcBef>
            </a:pP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233364" y="225424"/>
            <a:ext cx="100013" cy="4159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363540" y="225424"/>
            <a:ext cx="51194" cy="415925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507639" y="6426680"/>
            <a:ext cx="367408" cy="307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fld id="{70A95ED3-22C5-4FEA-AA55-8D59C18DE8AB}" type="slidenum">
              <a:rPr lang="en-US" altLang="zh-CN" sz="1200" kern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</a:fld>
            <a:endParaRPr lang="zh-CN" altLang="en-US" sz="1200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711" y="310557"/>
            <a:ext cx="2083448" cy="25078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" y="225424"/>
            <a:ext cx="203200" cy="41592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93716" y="193061"/>
            <a:ext cx="8947943" cy="476250"/>
          </a:xfr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indent="0">
              <a:buNone/>
              <a:def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 eaLnBrk="0" hangingPunct="0">
              <a:spcBef>
                <a:spcPct val="0"/>
              </a:spcBef>
            </a:pP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233364" y="225424"/>
            <a:ext cx="100013" cy="4159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363540" y="225424"/>
            <a:ext cx="51194" cy="415925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507639" y="6426680"/>
            <a:ext cx="367408" cy="307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fld id="{70A95ED3-22C5-4FEA-AA55-8D59C18DE8AB}" type="slidenum">
              <a:rPr lang="en-US" altLang="zh-CN" sz="1200" kern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</a:fld>
            <a:endParaRPr lang="zh-CN" altLang="en-US" sz="1200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" y="225424"/>
            <a:ext cx="203200" cy="41592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93716" y="193061"/>
            <a:ext cx="8947943" cy="476250"/>
          </a:xfr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indent="0">
              <a:buNone/>
              <a:def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 eaLnBrk="0" hangingPunct="0">
              <a:spcBef>
                <a:spcPct val="0"/>
              </a:spcBef>
            </a:pP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233364" y="225424"/>
            <a:ext cx="100013" cy="4159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363540" y="225424"/>
            <a:ext cx="51194" cy="415925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507639" y="6426680"/>
            <a:ext cx="367408" cy="307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fld id="{70A95ED3-22C5-4FEA-AA55-8D59C18DE8AB}" type="slidenum">
              <a:rPr lang="en-US" altLang="zh-CN" sz="1200" kern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</a:fld>
            <a:endParaRPr lang="zh-CN" altLang="en-US" sz="1200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75" y="305793"/>
            <a:ext cx="2083448" cy="2507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C:\Users\blueWFJ\Desktop\005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11507639" y="6426680"/>
            <a:ext cx="367408" cy="307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fld id="{70A95ED3-22C5-4FEA-AA55-8D59C18DE8AB}" type="slidenum">
              <a:rPr lang="en-US" altLang="zh-CN" sz="1200" kern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</a:fld>
            <a:endParaRPr lang="zh-CN" altLang="en-US" sz="1200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1" y="225424"/>
            <a:ext cx="203200" cy="41592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493716" y="195419"/>
            <a:ext cx="8947943" cy="476250"/>
          </a:xfr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0" indent="0">
              <a:buNone/>
              <a:def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 eaLnBrk="0" hangingPunct="0">
              <a:spcBef>
                <a:spcPct val="0"/>
              </a:spcBef>
            </a:pP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233364" y="225424"/>
            <a:ext cx="100013" cy="415925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 userDrawn="1"/>
        </p:nvSpPr>
        <p:spPr bwMode="auto">
          <a:xfrm>
            <a:off x="363540" y="225424"/>
            <a:ext cx="51194" cy="41592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  <a:effectLst/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75" y="305793"/>
            <a:ext cx="2083448" cy="2507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77200" y="365126"/>
            <a:ext cx="9837145" cy="601204"/>
          </a:xfrm>
        </p:spPr>
        <p:txBody>
          <a:bodyPr/>
          <a:lstStyle>
            <a:lvl1pPr>
              <a:defRPr>
                <a:solidFill>
                  <a:srgbClr val="025684"/>
                </a:solidFill>
              </a:defRPr>
            </a:lvl1pPr>
          </a:lstStyle>
          <a:p>
            <a:r>
              <a:rPr lang="zh-CN" altLang="en-US" dirty="0"/>
              <a:t>单击此处编辑母版标题样式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1177200" y="1123200"/>
            <a:ext cx="9837145" cy="4536000"/>
          </a:xfrm>
        </p:spPr>
        <p:txBody>
          <a:bodyPr/>
          <a:lstStyle>
            <a:lvl1pPr marL="457200" indent="-457200">
              <a:lnSpc>
                <a:spcPts val="3800"/>
              </a:lnSpc>
              <a:buSzPct val="80000"/>
              <a:buFont typeface="Wingdings" panose="05000000000000000000" pitchFamily="2" charset="2"/>
              <a:buChar char="n"/>
              <a:defRPr/>
            </a:lvl1pPr>
            <a:lvl2pPr marL="800100" indent="-342900">
              <a:lnSpc>
                <a:spcPts val="3800"/>
              </a:lnSpc>
              <a:buSzPct val="80000"/>
              <a:buFont typeface="Wingdings" panose="05000000000000000000" pitchFamily="2" charset="2"/>
              <a:buChar char="l"/>
              <a:defRPr/>
            </a:lvl2pPr>
            <a:lvl3pPr>
              <a:lnSpc>
                <a:spcPts val="3800"/>
              </a:lnSpc>
              <a:defRPr/>
            </a:lvl3pPr>
            <a:lvl4pPr marL="1600200" indent="-228600">
              <a:lnSpc>
                <a:spcPts val="3800"/>
              </a:lnSpc>
              <a:buSzPct val="50000"/>
              <a:buFont typeface="Wingdings" panose="05000000000000000000" pitchFamily="2" charset="2"/>
              <a:buChar char="l"/>
              <a:defRPr/>
            </a:lvl4pPr>
            <a:lvl5pPr>
              <a:lnSpc>
                <a:spcPts val="3800"/>
              </a:lnSpc>
              <a:defRPr/>
            </a:lvl5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 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82830" y="6604084"/>
            <a:ext cx="34346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SITRI CONFIDENTIAL © 2019</a:t>
            </a:r>
            <a:r>
              <a:rPr lang="en-US" altLang="zh-CN" sz="900" baseline="0" dirty="0">
                <a:solidFill>
                  <a:schemeClr val="bg2">
                    <a:lumMod val="75000"/>
                  </a:schemeClr>
                </a:solidFill>
              </a:rPr>
              <a:t> 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All Rights Reserved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208568" y="6381328"/>
            <a:ext cx="654968" cy="404664"/>
          </a:xfrm>
          <a:prstGeom prst="rect">
            <a:avLst/>
          </a:prstGeom>
        </p:spPr>
        <p:txBody>
          <a:bodyPr/>
          <a:lstStyle/>
          <a:p>
            <a:fld id="{A0FEA1E0-AC02-4132-9AD5-AB165F4302C2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83508" y="1533820"/>
            <a:ext cx="600744" cy="764704"/>
          </a:xfrm>
          <a:prstGeom prst="rect">
            <a:avLst/>
          </a:prstGeom>
          <a:solidFill>
            <a:srgbClr val="9C9C9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156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156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156</a:t>
            </a:r>
            <a:endParaRPr kumimoji="1" lang="zh-CN" altLang="en-US" sz="11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-683508" y="2282447"/>
            <a:ext cx="600744" cy="764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70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116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193</a:t>
            </a:r>
            <a:endParaRPr kumimoji="1" lang="zh-CN" altLang="en-US" sz="1100" dirty="0"/>
          </a:p>
        </p:txBody>
      </p:sp>
      <p:sp>
        <p:nvSpPr>
          <p:cNvPr id="12" name="矩形 11"/>
          <p:cNvSpPr/>
          <p:nvPr userDrawn="1"/>
        </p:nvSpPr>
        <p:spPr>
          <a:xfrm>
            <a:off x="-683656" y="3028488"/>
            <a:ext cx="586659" cy="770572"/>
          </a:xfrm>
          <a:prstGeom prst="rect">
            <a:avLst/>
          </a:prstGeom>
          <a:solidFill>
            <a:srgbClr val="4E4C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 </a:t>
            </a:r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78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76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77</a:t>
            </a:r>
            <a:endParaRPr kumimoji="1" lang="zh-CN" altLang="en-US" sz="11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-674047" y="3802061"/>
            <a:ext cx="588284" cy="77771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157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196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227</a:t>
            </a:r>
            <a:endParaRPr kumimoji="1" lang="zh-CN" altLang="en-US" sz="11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-674047" y="4564984"/>
            <a:ext cx="588284" cy="7322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25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175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85</a:t>
            </a:r>
            <a:endParaRPr kumimoji="1" lang="zh-CN" altLang="en-US" sz="1100" dirty="0"/>
          </a:p>
        </p:txBody>
      </p:sp>
      <p:sp>
        <p:nvSpPr>
          <p:cNvPr id="16" name="矩形 15"/>
          <p:cNvSpPr/>
          <p:nvPr userDrawn="1"/>
        </p:nvSpPr>
        <p:spPr>
          <a:xfrm>
            <a:off x="-674047" y="6060113"/>
            <a:ext cx="588284" cy="7629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95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G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156</a:t>
            </a:r>
            <a:endParaRPr kumimoji="1" lang="en-US" altLang="zh-CN" sz="1100" dirty="0"/>
          </a:p>
          <a:p>
            <a:pPr algn="ctr"/>
            <a:r>
              <a:rPr kumimoji="1" lang="en-US" altLang="zh-CN" sz="1100" dirty="0"/>
              <a:t>B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211</a:t>
            </a:r>
            <a:endParaRPr kumimoji="1" lang="zh-CN" altLang="en-US" sz="1100" dirty="0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60400" y="2140373"/>
            <a:ext cx="10414000" cy="838200"/>
          </a:xfrm>
          <a:prstGeom prst="rect">
            <a:avLst/>
          </a:prstGeom>
        </p:spPr>
        <p:txBody>
          <a:bodyPr anchor="b"/>
          <a:lstStyle>
            <a:lvl1pPr algn="r">
              <a:defRPr sz="3400">
                <a:solidFill>
                  <a:srgbClr val="FFFFFF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Yu Gothic Medium" panose="020B0500000000000000" charset="-128"/>
                <a:sym typeface="Yu Gothic Medium" panose="020B0500000000000000" charset="-128"/>
              </a:defRPr>
            </a:lvl1pPr>
          </a:lstStyle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0400" y="3245470"/>
            <a:ext cx="10414000" cy="793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</a:defRPr>
            </a:lvl2pPr>
            <a:lvl3pPr marL="0" indent="0" algn="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</a:defRPr>
            </a:lvl3pPr>
            <a:lvl4pPr marL="0" indent="0" algn="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</a:defRPr>
            </a:lvl4pPr>
            <a:lvl5pPr marL="0" indent="0" algn="r">
              <a:lnSpc>
                <a:spcPct val="100000"/>
              </a:lnSpc>
              <a:spcBef>
                <a:spcPct val="0"/>
              </a:spcBef>
              <a:buSzTx/>
              <a:buNone/>
              <a:defRPr sz="1755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844975" y="2120055"/>
            <a:ext cx="10502900" cy="39649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844973" y="1371841"/>
            <a:ext cx="9753600" cy="46521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/>
          <a:p>
            <a:r>
              <a:t>标题文本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transition spd="med"/>
  <p:hf hdr="0" ftr="0" dt="0"/>
  <p:txStyles>
    <p:titleStyle>
      <a:lvl1pPr marL="0" marR="0" indent="0" algn="l" defTabSz="413385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ln>
            <a:noFill/>
          </a:ln>
          <a:solidFill>
            <a:schemeClr val="tx1">
              <a:lumMod val="65000"/>
              <a:lumOff val="35000"/>
            </a:schemeClr>
          </a:solidFill>
          <a:uFillTx/>
          <a:latin typeface="Noto Sans S Chinese Regular" panose="020B0500000000000000" charset="-122"/>
          <a:ea typeface="Noto Sans S Chinese Regular" panose="020B0500000000000000" charset="-122"/>
          <a:cs typeface="Helvetica Light"/>
          <a:sym typeface="Helvetica Light"/>
        </a:defRPr>
      </a:lvl1pPr>
      <a:lvl2pPr marL="0" marR="0" indent="0" algn="ctr" defTabSz="11004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93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11004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93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11004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93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11004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93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11004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93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11004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93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11004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93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11004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93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17500" marR="0" indent="-317500" algn="l" defTabSz="413385" rtl="0" latinLnBrk="0">
        <a:lnSpc>
          <a:spcPct val="50000"/>
        </a:lnSpc>
        <a:spcBef>
          <a:spcPts val="2945"/>
        </a:spcBef>
        <a:spcAft>
          <a:spcPts val="0"/>
        </a:spcAft>
        <a:buClrTx/>
        <a:buSzPct val="125000"/>
        <a:buFontTx/>
        <a:buChar char="•"/>
        <a:defRPr sz="2000" b="0" i="0" u="none" strike="noStrike" cap="none" spc="0" baseline="0">
          <a:ln>
            <a:noFill/>
          </a:ln>
          <a:solidFill>
            <a:srgbClr val="5E5E5E"/>
          </a:solidFill>
          <a:uFillTx/>
          <a:latin typeface="Noto Sans S Chinese Light" panose="020B0300000000000000" charset="-122"/>
          <a:ea typeface="Noto Sans S Chinese Light" panose="020B0300000000000000" charset="-122"/>
          <a:cs typeface="Noto Sans S Chinese Light" panose="020B0300000000000000" charset="-122"/>
          <a:sym typeface="Helvetica Neue"/>
        </a:defRPr>
      </a:lvl1pPr>
      <a:lvl2pPr marL="635000" marR="0" indent="-317500" algn="l" defTabSz="413385" rtl="0" latinLnBrk="0">
        <a:lnSpc>
          <a:spcPct val="50000"/>
        </a:lnSpc>
        <a:spcBef>
          <a:spcPts val="2945"/>
        </a:spcBef>
        <a:spcAft>
          <a:spcPts val="0"/>
        </a:spcAft>
        <a:buClrTx/>
        <a:buSzPct val="125000"/>
        <a:buFontTx/>
        <a:buChar char="•"/>
        <a:defRPr sz="2000" b="0" i="0" u="none" strike="noStrike" cap="none" spc="0" baseline="0">
          <a:ln>
            <a:noFill/>
          </a:ln>
          <a:solidFill>
            <a:srgbClr val="5E5E5E"/>
          </a:solidFill>
          <a:uFillTx/>
          <a:latin typeface="Noto Sans S Chinese Light" panose="020B0300000000000000" charset="-122"/>
          <a:ea typeface="Noto Sans S Chinese Light" panose="020B0300000000000000" charset="-122"/>
          <a:cs typeface="Noto Sans S Chinese Light" panose="020B0300000000000000" charset="-122"/>
          <a:sym typeface="Helvetica Neue"/>
        </a:defRPr>
      </a:lvl2pPr>
      <a:lvl3pPr marL="952500" marR="0" indent="-317500" algn="l" defTabSz="413385" rtl="0" latinLnBrk="0">
        <a:lnSpc>
          <a:spcPct val="50000"/>
        </a:lnSpc>
        <a:spcBef>
          <a:spcPts val="2945"/>
        </a:spcBef>
        <a:spcAft>
          <a:spcPts val="0"/>
        </a:spcAft>
        <a:buClrTx/>
        <a:buSzPct val="125000"/>
        <a:buFontTx/>
        <a:buChar char="•"/>
        <a:defRPr sz="2000" b="0" i="0" u="none" strike="noStrike" cap="none" spc="0" baseline="0">
          <a:ln>
            <a:noFill/>
          </a:ln>
          <a:solidFill>
            <a:srgbClr val="5E5E5E"/>
          </a:solidFill>
          <a:uFillTx/>
          <a:latin typeface="Noto Sans S Chinese Light" panose="020B0300000000000000" charset="-122"/>
          <a:ea typeface="Noto Sans S Chinese Light" panose="020B0300000000000000" charset="-122"/>
          <a:cs typeface="Noto Sans S Chinese Light" panose="020B0300000000000000" charset="-122"/>
          <a:sym typeface="Helvetica Neue"/>
        </a:defRPr>
      </a:lvl3pPr>
      <a:lvl4pPr marL="1270000" marR="0" indent="-317500" algn="l" defTabSz="413385" rtl="0" latinLnBrk="0">
        <a:lnSpc>
          <a:spcPct val="50000"/>
        </a:lnSpc>
        <a:spcBef>
          <a:spcPts val="2945"/>
        </a:spcBef>
        <a:spcAft>
          <a:spcPts val="0"/>
        </a:spcAft>
        <a:buClrTx/>
        <a:buSzPct val="125000"/>
        <a:buFontTx/>
        <a:buChar char="•"/>
        <a:defRPr sz="2000" b="0" i="0" u="none" strike="noStrike" cap="none" spc="0" baseline="0">
          <a:ln>
            <a:noFill/>
          </a:ln>
          <a:solidFill>
            <a:srgbClr val="5E5E5E"/>
          </a:solidFill>
          <a:uFillTx/>
          <a:latin typeface="Noto Sans S Chinese Light" panose="020B0300000000000000" charset="-122"/>
          <a:ea typeface="Noto Sans S Chinese Light" panose="020B0300000000000000" charset="-122"/>
          <a:cs typeface="Noto Sans S Chinese Light" panose="020B0300000000000000" charset="-122"/>
          <a:sym typeface="Helvetica Neue"/>
        </a:defRPr>
      </a:lvl4pPr>
      <a:lvl5pPr marL="1587500" marR="0" indent="-317500" algn="l" defTabSz="413385" rtl="0" latinLnBrk="0">
        <a:lnSpc>
          <a:spcPct val="50000"/>
        </a:lnSpc>
        <a:spcBef>
          <a:spcPts val="2945"/>
        </a:spcBef>
        <a:spcAft>
          <a:spcPts val="0"/>
        </a:spcAft>
        <a:buClrTx/>
        <a:buSzPct val="125000"/>
        <a:buFontTx/>
        <a:buChar char="•"/>
        <a:defRPr sz="2000" b="0" i="0" u="none" strike="noStrike" cap="none" spc="0" baseline="0">
          <a:ln>
            <a:noFill/>
          </a:ln>
          <a:solidFill>
            <a:srgbClr val="5E5E5E"/>
          </a:solidFill>
          <a:uFillTx/>
          <a:latin typeface="Noto Sans S Chinese Light" panose="020B0300000000000000" charset="-122"/>
          <a:ea typeface="Noto Sans S Chinese Light" panose="020B0300000000000000" charset="-122"/>
          <a:cs typeface="Noto Sans S Chinese Light" panose="020B0300000000000000" charset="-122"/>
          <a:sym typeface="Helvetica Neue"/>
        </a:defRPr>
      </a:lvl5pPr>
      <a:lvl6pPr marL="1905000" marR="0" indent="-317500" algn="l" defTabSz="413385" rtl="0" latinLnBrk="0">
        <a:lnSpc>
          <a:spcPct val="100000"/>
        </a:lnSpc>
        <a:spcBef>
          <a:spcPts val="2945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"/>
        </a:defRPr>
      </a:lvl6pPr>
      <a:lvl7pPr marL="2222500" marR="0" indent="-317500" algn="l" defTabSz="413385" rtl="0" latinLnBrk="0">
        <a:lnSpc>
          <a:spcPct val="100000"/>
        </a:lnSpc>
        <a:spcBef>
          <a:spcPts val="2945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"/>
        </a:defRPr>
      </a:lvl7pPr>
      <a:lvl8pPr marL="2540635" marR="0" indent="-317500" algn="l" defTabSz="413385" rtl="0" latinLnBrk="0">
        <a:lnSpc>
          <a:spcPct val="100000"/>
        </a:lnSpc>
        <a:spcBef>
          <a:spcPts val="2945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"/>
        </a:defRPr>
      </a:lvl8pPr>
      <a:lvl9pPr marL="2858135" marR="0" indent="-317500" algn="l" defTabSz="413385" rtl="0" latinLnBrk="0">
        <a:lnSpc>
          <a:spcPct val="100000"/>
        </a:lnSpc>
        <a:spcBef>
          <a:spcPts val="2945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13385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413385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413385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413385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413385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413385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413385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413385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413385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6.png"/><Relationship Id="rId3" Type="http://schemas.openxmlformats.org/officeDocument/2006/relationships/image" Target="../media/image18.png"/><Relationship Id="rId2" Type="http://schemas.openxmlformats.org/officeDocument/2006/relationships/image" Target="../media/image16.emf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"/>
          <p:cNvSpPr txBox="1">
            <a:spLocks noGrp="1"/>
          </p:cNvSpPr>
          <p:nvPr>
            <p:ph type="subTitle" sz="quarter" idx="1"/>
          </p:nvPr>
        </p:nvSpPr>
        <p:spPr>
          <a:xfrm>
            <a:off x="114935" y="3409315"/>
            <a:ext cx="12192000" cy="88614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767715">
              <a:lnSpc>
                <a:spcPct val="150000"/>
              </a:lnSpc>
              <a:defRPr/>
            </a:pP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LJJ691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外观全检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AOI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 descr="图层 0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86" y="2553935"/>
            <a:ext cx="4696143" cy="5661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负角变</a:t>
            </a:r>
            <a:r>
              <a:rPr lang="zh-CN" altLang="en-US" dirty="0"/>
              <a:t>形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19200" y="4795520"/>
            <a:ext cx="24688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ym typeface="+mn-ea"/>
              </a:rPr>
              <a:t>负角变形特征明显，可行性</a:t>
            </a:r>
            <a:r>
              <a:rPr lang="zh-CN" altLang="en-US" sz="1200" dirty="0">
                <a:sym typeface="+mn-ea"/>
              </a:rPr>
              <a:t>较高。</a:t>
            </a:r>
            <a:endParaRPr lang="zh-CN" altLang="en-US"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85" y="2639631"/>
            <a:ext cx="2444581" cy="33313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71575"/>
            <a:ext cx="5581650" cy="2933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焊点</a:t>
            </a:r>
            <a:r>
              <a:rPr lang="zh-CN" altLang="en-US" dirty="0"/>
              <a:t>发亮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81100" y="4786630"/>
            <a:ext cx="24688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ym typeface="+mn-ea"/>
              </a:rPr>
              <a:t>焊点发亮</a:t>
            </a:r>
            <a:r>
              <a:rPr lang="zh-CN" altLang="en-US" sz="1200" dirty="0">
                <a:sym typeface="+mn-ea"/>
              </a:rPr>
              <a:t>特征明显，可行性</a:t>
            </a:r>
            <a:r>
              <a:rPr lang="zh-CN" altLang="en-US" sz="1200" dirty="0">
                <a:sym typeface="+mn-ea"/>
              </a:rPr>
              <a:t>较高。</a:t>
            </a:r>
            <a:endParaRPr lang="zh-CN" altLang="en-US"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240" y="4107180"/>
            <a:ext cx="2499360" cy="1689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0000">
            <a:off x="628650" y="1102360"/>
            <a:ext cx="5762625" cy="31127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31200" y="5949315"/>
            <a:ext cx="254000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最大直径≤0.05mm (N≤1)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亮</a:t>
            </a:r>
            <a:r>
              <a:rPr lang="zh-CN" altLang="en-US" dirty="0"/>
              <a:t>点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81100" y="4786630"/>
            <a:ext cx="21640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ym typeface="+mn-ea"/>
              </a:rPr>
              <a:t>亮点特征明显，可行性</a:t>
            </a:r>
            <a:r>
              <a:rPr lang="zh-CN" altLang="en-US" sz="1200" dirty="0">
                <a:sym typeface="+mn-ea"/>
              </a:rPr>
              <a:t>较高。</a:t>
            </a:r>
            <a:endParaRPr lang="zh-CN" altLang="en-US"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" y="1023620"/>
            <a:ext cx="5524500" cy="2638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970" y="3048000"/>
            <a:ext cx="3267075" cy="3276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亮</a:t>
            </a:r>
            <a:r>
              <a:rPr lang="zh-CN" altLang="en-US" dirty="0"/>
              <a:t>印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81100" y="4786630"/>
            <a:ext cx="21640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ym typeface="+mn-ea"/>
              </a:rPr>
              <a:t>亮</a:t>
            </a:r>
            <a:r>
              <a:rPr lang="zh-CN" altLang="en-US" sz="1200" dirty="0">
                <a:sym typeface="+mn-ea"/>
              </a:rPr>
              <a:t>印特征明显，可行性</a:t>
            </a:r>
            <a:r>
              <a:rPr lang="zh-CN" altLang="en-US" sz="1200" dirty="0">
                <a:sym typeface="+mn-ea"/>
              </a:rPr>
              <a:t>较高。</a:t>
            </a:r>
            <a:endParaRPr lang="zh-CN" altLang="en-US"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1419860"/>
            <a:ext cx="5387975" cy="2658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840" y="3216275"/>
            <a:ext cx="2143760" cy="2248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07325" y="5464810"/>
            <a:ext cx="254000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≤ 0.02mm2    (允许一个叶片大小，N≤1)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毛刺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67765" y="4577080"/>
            <a:ext cx="5212080" cy="6477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ym typeface="+mn-ea"/>
              </a:rPr>
              <a:t>毛刺，轻微边形特征不明显，钢丝边缘翘起或者变形也是</a:t>
            </a:r>
            <a:r>
              <a:rPr lang="zh-CN" altLang="en-US" sz="1200" dirty="0">
                <a:sym typeface="+mn-ea"/>
              </a:rPr>
              <a:t>毛刺？风险较大，</a:t>
            </a:r>
            <a:endParaRPr lang="zh-CN" altLang="en-US" sz="1200" dirty="0">
              <a:sym typeface="+mn-ea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ym typeface="+mn-ea"/>
              </a:rPr>
              <a:t>需要更多标注缺陷位置样品</a:t>
            </a:r>
            <a:r>
              <a:rPr lang="zh-CN" altLang="en-US" sz="1200" dirty="0">
                <a:sym typeface="+mn-ea"/>
              </a:rPr>
              <a:t>测试。</a:t>
            </a:r>
            <a:endParaRPr lang="zh-CN" altLang="en-US"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00000">
            <a:off x="1299845" y="1143000"/>
            <a:ext cx="5476875" cy="32766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045" y="3677920"/>
            <a:ext cx="2962275" cy="23196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虚焊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18870" y="4843780"/>
            <a:ext cx="49072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产品是钢丝成形，比较容易变形</a:t>
            </a:r>
            <a:r>
              <a:rPr lang="zh-CN" altLang="en-US" sz="1200" dirty="0">
                <a:sym typeface="+mn-ea"/>
              </a:rPr>
              <a:t>，</a:t>
            </a:r>
            <a:r>
              <a:rPr lang="zh-CN" altLang="en-US" sz="1200" dirty="0">
                <a:sym typeface="+mn-ea"/>
              </a:rPr>
              <a:t>虚焊特征受钢丝形态</a:t>
            </a:r>
            <a:r>
              <a:rPr lang="zh-CN" altLang="en-US" sz="1200" dirty="0">
                <a:sym typeface="+mn-ea"/>
              </a:rPr>
              <a:t>影响，</a:t>
            </a:r>
            <a:r>
              <a:rPr lang="zh-CN" altLang="en-US" sz="1200" dirty="0">
                <a:sym typeface="+mn-ea"/>
              </a:rPr>
              <a:t>风险较大</a:t>
            </a:r>
            <a:endParaRPr lang="zh-CN" altLang="en-US" sz="1200" dirty="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637145" y="3877310"/>
            <a:ext cx="3730625" cy="1981200"/>
            <a:chOff x="6662823" y="4157831"/>
            <a:chExt cx="3897059" cy="179002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62823" y="4157831"/>
              <a:ext cx="3897059" cy="1790021"/>
            </a:xfrm>
            <a:prstGeom prst="rect">
              <a:avLst/>
            </a:prstGeom>
          </p:spPr>
        </p:pic>
        <p:sp>
          <p:nvSpPr>
            <p:cNvPr id="30" name="椭圆 29"/>
            <p:cNvSpPr/>
            <p:nvPr/>
          </p:nvSpPr>
          <p:spPr>
            <a:xfrm>
              <a:off x="7269434" y="4228227"/>
              <a:ext cx="2896127" cy="50292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20000">
            <a:off x="391160" y="908685"/>
            <a:ext cx="5905500" cy="3524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压伤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18870" y="4843780"/>
            <a:ext cx="46024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轻微压伤特征不明显</a:t>
            </a:r>
            <a:r>
              <a:rPr lang="zh-CN" altLang="en-US" sz="1200" dirty="0">
                <a:sym typeface="+mn-ea"/>
              </a:rPr>
              <a:t>，风险较大，</a:t>
            </a:r>
            <a:r>
              <a:rPr lang="zh-CN" altLang="en-US" sz="1200" dirty="0">
                <a:sym typeface="+mn-ea"/>
              </a:rPr>
              <a:t>需要更多标注缺陷位置样品测试</a:t>
            </a:r>
            <a:endParaRPr lang="zh-CN" altLang="en-US"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b="34432"/>
          <a:stretch>
            <a:fillRect/>
          </a:stretch>
        </p:blipFill>
        <p:spPr>
          <a:xfrm>
            <a:off x="7628140" y="3706374"/>
            <a:ext cx="2936471" cy="173125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50200" y="5534025"/>
            <a:ext cx="254000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≤ 0.01mm2 (允许半个叶片大小，N≤1)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617980"/>
            <a:ext cx="5915025" cy="3302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异物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18870" y="4843780"/>
            <a:ext cx="21640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异物特征不明显</a:t>
            </a:r>
            <a:r>
              <a:rPr lang="zh-CN" altLang="en-US" sz="1200" dirty="0">
                <a:sym typeface="+mn-ea"/>
              </a:rPr>
              <a:t>，可行性</a:t>
            </a:r>
            <a:r>
              <a:rPr lang="zh-CN" altLang="en-US" sz="1200" dirty="0">
                <a:sym typeface="+mn-ea"/>
              </a:rPr>
              <a:t>较高</a:t>
            </a:r>
            <a:endParaRPr lang="zh-CN" altLang="en-US" sz="12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">
            <a:off x="996950" y="1414780"/>
            <a:ext cx="5160645" cy="271462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458710" y="3551555"/>
            <a:ext cx="3829685" cy="1729612"/>
            <a:chOff x="260766" y="461664"/>
            <a:chExt cx="6752632" cy="3167922"/>
          </a:xfrm>
        </p:grpSpPr>
        <p:grpSp>
          <p:nvGrpSpPr>
            <p:cNvPr id="9" name="组合 8"/>
            <p:cNvGrpSpPr/>
            <p:nvPr/>
          </p:nvGrpSpPr>
          <p:grpSpPr>
            <a:xfrm>
              <a:off x="260766" y="461664"/>
              <a:ext cx="6752632" cy="3167922"/>
              <a:chOff x="260766" y="461664"/>
              <a:chExt cx="6752632" cy="316792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260766" y="461664"/>
                <a:ext cx="6752632" cy="3167922"/>
                <a:chOff x="260766" y="461664"/>
                <a:chExt cx="6752632" cy="3167922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260766" y="461664"/>
                  <a:ext cx="6752632" cy="3167922"/>
                  <a:chOff x="278724" y="707420"/>
                  <a:chExt cx="6752632" cy="3167922"/>
                </a:xfrm>
              </p:grpSpPr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278724" y="707420"/>
                    <a:ext cx="2154958" cy="3167922"/>
                    <a:chOff x="5216484" y="3670076"/>
                    <a:chExt cx="2154958" cy="3167922"/>
                  </a:xfrm>
                </p:grpSpPr>
                <p:pic>
                  <p:nvPicPr>
                    <p:cNvPr id="22" name="图片 21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5216484" y="3670076"/>
                      <a:ext cx="2154958" cy="236639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5698965" y="5656336"/>
                      <a:ext cx="671356" cy="11816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dirty="0" smtClean="0"/>
                        <a:t>胶状</a:t>
                      </a:r>
                      <a:endParaRPr lang="zh-CN" altLang="en-US" dirty="0"/>
                    </a:p>
                  </p:txBody>
                </p:sp>
              </p:grpSp>
              <p:grpSp>
                <p:nvGrpSpPr>
                  <p:cNvPr id="16" name="组合 15"/>
                  <p:cNvGrpSpPr/>
                  <p:nvPr/>
                </p:nvGrpSpPr>
                <p:grpSpPr>
                  <a:xfrm>
                    <a:off x="2433682" y="707420"/>
                    <a:ext cx="2182487" cy="3166422"/>
                    <a:chOff x="7371442" y="3670076"/>
                    <a:chExt cx="2182487" cy="3166422"/>
                  </a:xfrm>
                </p:grpSpPr>
                <p:pic>
                  <p:nvPicPr>
                    <p:cNvPr id="20" name="图片 1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371442" y="3670076"/>
                      <a:ext cx="2182487" cy="236639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" name="文本框 20"/>
                    <p:cNvSpPr txBox="1"/>
                    <p:nvPr/>
                  </p:nvSpPr>
                  <p:spPr>
                    <a:xfrm>
                      <a:off x="8052387" y="5654836"/>
                      <a:ext cx="651694" cy="11816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dirty="0" smtClean="0"/>
                        <a:t>毛丝</a:t>
                      </a:r>
                      <a:endParaRPr lang="zh-CN" altLang="en-US" dirty="0"/>
                    </a:p>
                  </p:txBody>
                </p:sp>
              </p:grpSp>
              <p:grpSp>
                <p:nvGrpSpPr>
                  <p:cNvPr id="5" name="组合 4"/>
                  <p:cNvGrpSpPr/>
                  <p:nvPr/>
                </p:nvGrpSpPr>
                <p:grpSpPr>
                  <a:xfrm>
                    <a:off x="4616170" y="707420"/>
                    <a:ext cx="2415186" cy="3166423"/>
                    <a:chOff x="9553930" y="3670076"/>
                    <a:chExt cx="2415186" cy="3166423"/>
                  </a:xfrm>
                </p:grpSpPr>
                <p:pic>
                  <p:nvPicPr>
                    <p:cNvPr id="18" name="图片 17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9553930" y="3670076"/>
                      <a:ext cx="2415186" cy="236639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9" name="文本框 18"/>
                    <p:cNvSpPr txBox="1"/>
                    <p:nvPr/>
                  </p:nvSpPr>
                  <p:spPr>
                    <a:xfrm>
                      <a:off x="10234875" y="5654837"/>
                      <a:ext cx="727766" cy="11816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dirty="0" smtClean="0"/>
                        <a:t>铁屑</a:t>
                      </a:r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14" name="椭圆 13"/>
                <p:cNvSpPr/>
                <p:nvPr/>
              </p:nvSpPr>
              <p:spPr>
                <a:xfrm>
                  <a:off x="1049060" y="1097778"/>
                  <a:ext cx="866103" cy="991017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zh-CN" altLang="en-US" sz="1100"/>
                </a:p>
              </p:txBody>
            </p:sp>
          </p:grpSp>
          <p:sp>
            <p:nvSpPr>
              <p:cNvPr id="12" name="椭圆 11"/>
              <p:cNvSpPr/>
              <p:nvPr/>
            </p:nvSpPr>
            <p:spPr>
              <a:xfrm>
                <a:off x="3073915" y="873102"/>
                <a:ext cx="866103" cy="991017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100"/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5370215" y="1060068"/>
              <a:ext cx="866103" cy="991017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11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095117" y="5598882"/>
            <a:ext cx="587417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异物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/>
              <a:t>（胶状和毛丝状异物长度≤</a:t>
            </a:r>
            <a:r>
              <a:rPr lang="en-US" altLang="zh-CN" sz="1100" dirty="0" smtClean="0"/>
              <a:t>0.1mm</a:t>
            </a:r>
            <a:r>
              <a:rPr lang="zh-CN" altLang="en-US" sz="1100" dirty="0" smtClean="0"/>
              <a:t>为</a:t>
            </a:r>
            <a:r>
              <a:rPr lang="en-US" altLang="zh-CN" sz="1100" dirty="0" smtClean="0"/>
              <a:t>OK</a:t>
            </a:r>
            <a:r>
              <a:rPr lang="zh-CN" altLang="en-US" sz="1100" dirty="0" smtClean="0"/>
              <a:t>，一个产品允许一个异物，铁屑按亮点标准管控）</a:t>
            </a:r>
            <a:endParaRPr lang="zh-CN" altLang="en-US" sz="1100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溢胶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90370" y="5100955"/>
            <a:ext cx="20116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溢胶特征明显</a:t>
            </a:r>
            <a:r>
              <a:rPr lang="zh-CN" altLang="en-US" sz="1200" dirty="0">
                <a:sym typeface="+mn-ea"/>
              </a:rPr>
              <a:t>，可行性</a:t>
            </a:r>
            <a:r>
              <a:rPr lang="zh-CN" altLang="en-US" sz="1200" dirty="0">
                <a:sym typeface="+mn-ea"/>
              </a:rPr>
              <a:t>较高</a:t>
            </a:r>
            <a:endParaRPr lang="zh-CN" altLang="en-US" sz="1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24112"/>
          <a:stretch>
            <a:fillRect/>
          </a:stretch>
        </p:blipFill>
        <p:spPr>
          <a:xfrm>
            <a:off x="6839536" y="3139837"/>
            <a:ext cx="3865978" cy="21023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16800" y="5492115"/>
            <a:ext cx="254000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≤ 0.2mm(最大允许一个网格)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60000">
            <a:off x="444500" y="909320"/>
            <a:ext cx="5648325" cy="3514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成像方案</a:t>
            </a:r>
            <a:r>
              <a:rPr lang="en-US" altLang="zh-CN" dirty="0"/>
              <a:t>-</a:t>
            </a:r>
            <a:r>
              <a:rPr lang="zh-CN" altLang="en-US" dirty="0"/>
              <a:t>外</a:t>
            </a:r>
            <a:r>
              <a:rPr lang="zh-CN" altLang="en-US" dirty="0"/>
              <a:t>侧面</a:t>
            </a:r>
            <a:endParaRPr lang="zh-CN" altLang="en-US" dirty="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51815" y="1262380"/>
          <a:ext cx="4329430" cy="314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630"/>
                <a:gridCol w="2590800"/>
              </a:tblGrid>
              <a:tr h="5238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型号</a:t>
                      </a:r>
                      <a:endParaRPr lang="zh-CN" altLang="en-US" sz="1600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相机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1200W</a:t>
                      </a:r>
                      <a:r>
                        <a:rPr lang="zh-CN" altLang="en-US" sz="1600"/>
                        <a:t>彩色相机</a:t>
                      </a:r>
                      <a:endParaRPr lang="zh-CN" altLang="en-US" sz="1600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镜头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X0.5</a:t>
                      </a:r>
                      <a:r>
                        <a:rPr lang="zh-CN" altLang="en-US" sz="1600"/>
                        <a:t>远心镜头</a:t>
                      </a:r>
                      <a:endParaRPr lang="zh-CN" altLang="en-US" sz="1600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光源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同轴光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背光</a:t>
                      </a:r>
                      <a:endParaRPr lang="zh-CN" altLang="en-US" sz="1600" dirty="0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视野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15*11</a:t>
                      </a:r>
                      <a:endParaRPr lang="en-US" sz="1600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精度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0.0036mm/pixel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 rot="16200000">
            <a:off x="6634480" y="688975"/>
            <a:ext cx="2976245" cy="3601085"/>
            <a:chOff x="10561" y="1555"/>
            <a:chExt cx="4687" cy="567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1944" y="3175"/>
              <a:ext cx="13" cy="333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2" y="1555"/>
              <a:ext cx="1036" cy="176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1" y="6870"/>
              <a:ext cx="2775" cy="346"/>
            </a:xfrm>
            <a:prstGeom prst="rect">
              <a:avLst/>
            </a:prstGeom>
          </p:spPr>
        </p:pic>
        <p:sp>
          <p:nvSpPr>
            <p:cNvPr id="18" name="流程图: 延期 17"/>
            <p:cNvSpPr/>
            <p:nvPr/>
          </p:nvSpPr>
          <p:spPr>
            <a:xfrm>
              <a:off x="11889" y="5732"/>
              <a:ext cx="120" cy="881"/>
            </a:xfrm>
            <a:prstGeom prst="flowChartDelay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noAutofit/>
            </a:bodyPr>
            <a:p>
              <a:pPr algn="l"/>
              <a:endPara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" name="线形标注 1 19"/>
            <p:cNvSpPr/>
            <p:nvPr/>
          </p:nvSpPr>
          <p:spPr>
            <a:xfrm>
              <a:off x="12806" y="1772"/>
              <a:ext cx="915" cy="365"/>
            </a:xfrm>
            <a:prstGeom prst="borderCallout1">
              <a:avLst>
                <a:gd name="adj1" fmla="val 44657"/>
                <a:gd name="adj2" fmla="val 546"/>
                <a:gd name="adj3" fmla="val 42191"/>
                <a:gd name="adj4" fmla="val -44262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gradFill flip="none" rotWithShape="1">
                    <a:gsLst>
                      <a:gs pos="70000">
                        <a:schemeClr val="bg1">
                          <a:alpha val="24000"/>
                        </a:schemeClr>
                      </a:gs>
                      <a:gs pos="0">
                        <a:schemeClr val="accent2">
                          <a:alpha val="44000"/>
                        </a:schemeClr>
                      </a:gs>
                    </a:gsLst>
                    <a:lin ang="1800000" scaled="0"/>
                    <a:tileRect/>
                  </a:gradFill>
                </a14:hiddenFill>
              </a:ext>
            </a:extLst>
          </p:spPr>
          <p:txBody>
            <a:bodyPr wrap="square">
              <a:noAutofit/>
            </a:bodyPr>
            <a:p>
              <a:pPr algn="l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相机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线形标注 1 20"/>
            <p:cNvSpPr/>
            <p:nvPr/>
          </p:nvSpPr>
          <p:spPr>
            <a:xfrm>
              <a:off x="12667" y="2608"/>
              <a:ext cx="915" cy="365"/>
            </a:xfrm>
            <a:prstGeom prst="borderCallout1">
              <a:avLst>
                <a:gd name="adj1" fmla="val 44657"/>
                <a:gd name="adj2" fmla="val 546"/>
                <a:gd name="adj3" fmla="val 42191"/>
                <a:gd name="adj4" fmla="val -44262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gradFill flip="none" rotWithShape="1">
                    <a:gsLst>
                      <a:gs pos="70000">
                        <a:schemeClr val="bg1">
                          <a:alpha val="24000"/>
                        </a:schemeClr>
                      </a:gs>
                      <a:gs pos="0">
                        <a:schemeClr val="accent2">
                          <a:alpha val="44000"/>
                        </a:schemeClr>
                      </a:gs>
                    </a:gsLst>
                    <a:lin ang="1800000" scaled="0"/>
                    <a:tileRect/>
                  </a:gradFill>
                </a14:hiddenFill>
              </a:ext>
            </a:extLst>
          </p:spPr>
          <p:txBody>
            <a:bodyPr wrap="square">
              <a:noAutofit/>
            </a:bodyPr>
            <a:p>
              <a:pPr algn="l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镜头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线形标注 1 23"/>
            <p:cNvSpPr/>
            <p:nvPr/>
          </p:nvSpPr>
          <p:spPr>
            <a:xfrm>
              <a:off x="13124" y="4483"/>
              <a:ext cx="1171" cy="365"/>
            </a:xfrm>
            <a:prstGeom prst="borderCallout1">
              <a:avLst>
                <a:gd name="adj1" fmla="val 44657"/>
                <a:gd name="adj2" fmla="val 546"/>
                <a:gd name="adj3" fmla="val 42191"/>
                <a:gd name="adj4" fmla="val -44262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gradFill flip="none" rotWithShape="1">
                    <a:gsLst>
                      <a:gs pos="70000">
                        <a:schemeClr val="bg1">
                          <a:alpha val="24000"/>
                        </a:schemeClr>
                      </a:gs>
                      <a:gs pos="0">
                        <a:schemeClr val="accent2">
                          <a:alpha val="44000"/>
                        </a:schemeClr>
                      </a:gs>
                    </a:gsLst>
                    <a:lin ang="1800000" scaled="0"/>
                    <a:tileRect/>
                  </a:gradFill>
                </a14:hiddenFill>
              </a:ext>
            </a:extLst>
          </p:spPr>
          <p:txBody>
            <a:bodyPr wrap="square">
              <a:noAutofit/>
            </a:bodyPr>
            <a:p>
              <a:pPr algn="l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同轴光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5" name="线形标注 1 24"/>
            <p:cNvSpPr/>
            <p:nvPr/>
          </p:nvSpPr>
          <p:spPr>
            <a:xfrm>
              <a:off x="13582" y="6861"/>
              <a:ext cx="1666" cy="365"/>
            </a:xfrm>
            <a:prstGeom prst="borderCallout1">
              <a:avLst>
                <a:gd name="adj1" fmla="val 44657"/>
                <a:gd name="adj2" fmla="val 546"/>
                <a:gd name="adj3" fmla="val 42191"/>
                <a:gd name="adj4" fmla="val -44262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gradFill flip="none" rotWithShape="1">
                    <a:gsLst>
                      <a:gs pos="70000">
                        <a:schemeClr val="bg1">
                          <a:alpha val="24000"/>
                        </a:schemeClr>
                      </a:gs>
                      <a:gs pos="0">
                        <a:schemeClr val="accent2">
                          <a:alpha val="44000"/>
                        </a:schemeClr>
                      </a:gs>
                    </a:gsLst>
                    <a:lin ang="1800000" scaled="0"/>
                    <a:tileRect/>
                  </a:gradFill>
                </a14:hiddenFill>
              </a:ext>
            </a:extLst>
          </p:spPr>
          <p:txBody>
            <a:bodyPr wrap="square">
              <a:noAutofit/>
            </a:bodyPr>
            <a:p>
              <a:pPr algn="l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背光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" name="线形标注 1 25"/>
            <p:cNvSpPr/>
            <p:nvPr/>
          </p:nvSpPr>
          <p:spPr>
            <a:xfrm>
              <a:off x="12970" y="5990"/>
              <a:ext cx="1171" cy="365"/>
            </a:xfrm>
            <a:prstGeom prst="borderCallout1">
              <a:avLst>
                <a:gd name="adj1" fmla="val 44657"/>
                <a:gd name="adj2" fmla="val 546"/>
                <a:gd name="adj3" fmla="val 42191"/>
                <a:gd name="adj4" fmla="val -44262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gradFill flip="none" rotWithShape="1">
                    <a:gsLst>
                      <a:gs pos="70000">
                        <a:schemeClr val="bg1">
                          <a:alpha val="24000"/>
                        </a:schemeClr>
                      </a:gs>
                      <a:gs pos="0">
                        <a:schemeClr val="accent2">
                          <a:alpha val="44000"/>
                        </a:schemeClr>
                      </a:gs>
                    </a:gsLst>
                    <a:lin ang="1800000" scaled="0"/>
                    <a:tileRect/>
                  </a:gradFill>
                </a14:hiddenFill>
              </a:ext>
            </a:extLst>
          </p:spPr>
          <p:txBody>
            <a:bodyPr wrap="square">
              <a:noAutofit/>
            </a:bodyPr>
            <a:p>
              <a:pPr algn="l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产品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16520" y="2992755"/>
            <a:ext cx="1228725" cy="5238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  <a:endParaRPr lang="zh-CN" altLang="en-US" dirty="0"/>
          </a:p>
        </p:txBody>
      </p:sp>
      <p:sp>
        <p:nvSpPr>
          <p:cNvPr id="4" name="TextBox 2"/>
          <p:cNvSpPr txBox="1"/>
          <p:nvPr/>
        </p:nvSpPr>
        <p:spPr>
          <a:xfrm>
            <a:off x="228599" y="609600"/>
            <a:ext cx="634141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右侧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图示，产品较小，成品外观检测需要检测的面及外观项目非常多，人工易造成漏检，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侧弧面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级面管控，人工触碰检验容易引发脏污或异物残留，导致检验效率非常低，因此，计划导入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AOI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进行外观检验，是以提升效率。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二、导入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、提升成品外观检测的产能；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、减少全检人工成本；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、避免人员视觉疲劳引发的不良漏失，提高判别准确性；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检测的部位：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、一级检测：正反两个平面；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、二级检测：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外边四周的侧面。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87461" y="845820"/>
            <a:ext cx="2072640" cy="1295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75917" y="2393950"/>
            <a:ext cx="251863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none" rtlCol="0">
            <a:spAutoFit/>
          </a:bodyPr>
          <a:p>
            <a:r>
              <a:rPr lang="zh-CN" altLang="en-US" sz="1400" dirty="0" smtClean="0">
                <a:latin typeface="+mn-ea"/>
                <a:ea typeface="+mn-ea"/>
              </a:rPr>
              <a:t>长</a:t>
            </a:r>
            <a:r>
              <a:rPr lang="en-US" altLang="zh-CN" sz="1400" dirty="0" smtClean="0">
                <a:latin typeface="+mn-ea"/>
                <a:ea typeface="+mn-ea"/>
              </a:rPr>
              <a:t>8.07mm</a:t>
            </a:r>
            <a:r>
              <a:rPr lang="zh-CN" altLang="en-US" sz="1400" dirty="0" smtClean="0">
                <a:latin typeface="+mn-ea"/>
                <a:ea typeface="+mn-ea"/>
              </a:rPr>
              <a:t>*宽</a:t>
            </a:r>
            <a:r>
              <a:rPr lang="en-US" altLang="zh-CN" sz="1400" dirty="0" smtClean="0">
                <a:latin typeface="+mn-ea"/>
                <a:ea typeface="+mn-ea"/>
              </a:rPr>
              <a:t>3.15mm</a:t>
            </a:r>
            <a:r>
              <a:rPr lang="zh-CN" altLang="en-US" sz="1400" dirty="0" smtClean="0">
                <a:latin typeface="+mn-ea"/>
                <a:ea typeface="+mn-ea"/>
              </a:rPr>
              <a:t>*高</a:t>
            </a:r>
            <a:r>
              <a:rPr lang="en-US" altLang="zh-CN" sz="1400" dirty="0" smtClean="0">
                <a:latin typeface="+mn-ea"/>
                <a:ea typeface="+mn-ea"/>
              </a:rPr>
              <a:t>1.91mm</a:t>
            </a:r>
            <a:endParaRPr lang="zh-CN" altLang="en-US" sz="1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 PVD</a:t>
            </a:r>
            <a:r>
              <a:rPr lang="zh-CN" altLang="en-US" dirty="0"/>
              <a:t>不良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90370" y="5100955"/>
            <a:ext cx="232410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PVD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不良特征明显</a:t>
            </a:r>
            <a:r>
              <a:rPr lang="zh-CN" altLang="en-US" sz="1200" dirty="0">
                <a:sym typeface="+mn-ea"/>
              </a:rPr>
              <a:t>，可行性</a:t>
            </a:r>
            <a:r>
              <a:rPr lang="zh-CN" altLang="en-US" sz="1200" dirty="0">
                <a:sym typeface="+mn-ea"/>
              </a:rPr>
              <a:t>较高</a:t>
            </a:r>
            <a:endParaRPr lang="zh-CN" altLang="en-US" sz="12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560" y="1371600"/>
            <a:ext cx="5100955" cy="2447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70" y="1260475"/>
            <a:ext cx="3571875" cy="2559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65" y="3819525"/>
            <a:ext cx="5280025" cy="2486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 PVD</a:t>
            </a:r>
            <a:r>
              <a:rPr lang="zh-CN" altLang="en-US" dirty="0"/>
              <a:t>不良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90370" y="5100955"/>
            <a:ext cx="232410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PVD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不良特征明显</a:t>
            </a:r>
            <a:r>
              <a:rPr lang="zh-CN" altLang="en-US" sz="1200" dirty="0">
                <a:sym typeface="+mn-ea"/>
              </a:rPr>
              <a:t>，可行性</a:t>
            </a:r>
            <a:r>
              <a:rPr lang="zh-CN" altLang="en-US" sz="1200" dirty="0">
                <a:sym typeface="+mn-ea"/>
              </a:rPr>
              <a:t>较高</a:t>
            </a:r>
            <a:endParaRPr lang="zh-CN" altLang="en-US" sz="12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560" y="1371600"/>
            <a:ext cx="5100955" cy="2447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70" y="1260475"/>
            <a:ext cx="3571875" cy="2559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65" y="3819525"/>
            <a:ext cx="5280025" cy="2486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 </a:t>
            </a:r>
            <a:r>
              <a:rPr lang="zh-CN" altLang="en-US" dirty="0"/>
              <a:t>布网超钢</a:t>
            </a:r>
            <a:r>
              <a:rPr lang="zh-CN" altLang="en-US" dirty="0"/>
              <a:t>网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90370" y="5100955"/>
            <a:ext cx="26212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布网超钢网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不明显</a:t>
            </a:r>
            <a:r>
              <a:rPr lang="zh-CN" altLang="en-US" sz="1200" dirty="0">
                <a:sym typeface="+mn-ea"/>
              </a:rPr>
              <a:t>，有检出风险</a:t>
            </a:r>
            <a:endParaRPr lang="zh-CN" altLang="en-US" sz="1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933450"/>
            <a:ext cx="4095750" cy="35433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55" y="3411627"/>
            <a:ext cx="2474800" cy="20197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 </a:t>
            </a:r>
            <a:r>
              <a:rPr lang="zh-CN" altLang="en-US" dirty="0"/>
              <a:t>耳朵</a:t>
            </a:r>
            <a:r>
              <a:rPr lang="zh-CN" altLang="en-US" dirty="0"/>
              <a:t>变形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90320" y="4881880"/>
            <a:ext cx="21640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耳朵变形特征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明显</a:t>
            </a:r>
            <a:r>
              <a:rPr lang="zh-CN" altLang="en-US" sz="1200" dirty="0">
                <a:sym typeface="+mn-ea"/>
              </a:rPr>
              <a:t>，可行</a:t>
            </a:r>
            <a:r>
              <a:rPr lang="zh-CN" altLang="en-US" sz="1200" dirty="0">
                <a:sym typeface="+mn-ea"/>
              </a:rPr>
              <a:t>较高</a:t>
            </a:r>
            <a:endParaRPr lang="zh-CN" altLang="en-US" sz="1200" dirty="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109" y="4006817"/>
            <a:ext cx="2153232" cy="18161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714375"/>
            <a:ext cx="4248150" cy="2952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819150"/>
            <a:ext cx="3800475" cy="274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4006850"/>
            <a:ext cx="3471545" cy="1922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 </a:t>
            </a:r>
            <a:r>
              <a:rPr lang="zh-CN" altLang="en-US" dirty="0"/>
              <a:t>焊</a:t>
            </a:r>
            <a:r>
              <a:rPr lang="zh-CN" altLang="en-US" dirty="0"/>
              <a:t>穿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90320" y="4881880"/>
            <a:ext cx="18592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焊</a:t>
            </a: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穿特征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明显</a:t>
            </a:r>
            <a:r>
              <a:rPr lang="zh-CN" altLang="en-US" sz="1200" dirty="0">
                <a:sym typeface="+mn-ea"/>
              </a:rPr>
              <a:t>，可行</a:t>
            </a:r>
            <a:r>
              <a:rPr lang="zh-CN" altLang="en-US" sz="1200" dirty="0">
                <a:sym typeface="+mn-ea"/>
              </a:rPr>
              <a:t>较高</a:t>
            </a:r>
            <a:endParaRPr lang="zh-CN" altLang="en-US" sz="1200" dirty="0"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4141" y="2996528"/>
            <a:ext cx="2647169" cy="28080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" y="1524000"/>
            <a:ext cx="5017770" cy="2247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 </a:t>
            </a:r>
            <a:r>
              <a:rPr lang="zh-CN" altLang="en-US" dirty="0"/>
              <a:t>两头自</a:t>
            </a:r>
            <a:r>
              <a:rPr lang="zh-CN" altLang="en-US" dirty="0"/>
              <a:t>断差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90320" y="4881880"/>
            <a:ext cx="24688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定义不明，需要更多缺陷样品</a:t>
            </a: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</a:t>
            </a:r>
            <a:endParaRPr 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882262" y="3553218"/>
            <a:ext cx="4134284" cy="2489372"/>
            <a:chOff x="5908691" y="3979153"/>
            <a:chExt cx="4853475" cy="2442460"/>
          </a:xfrm>
        </p:grpSpPr>
        <p:grpSp>
          <p:nvGrpSpPr>
            <p:cNvPr id="48" name="组合 47"/>
            <p:cNvGrpSpPr/>
            <p:nvPr/>
          </p:nvGrpSpPr>
          <p:grpSpPr>
            <a:xfrm>
              <a:off x="5908691" y="3979153"/>
              <a:ext cx="4853475" cy="1820835"/>
              <a:chOff x="214905" y="4646564"/>
              <a:chExt cx="3314240" cy="12883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14905" y="4646564"/>
                <a:ext cx="3314240" cy="1288329"/>
              </a:xfrm>
              <a:prstGeom prst="rect">
                <a:avLst/>
              </a:prstGeom>
            </p:spPr>
          </p:pic>
          <p:cxnSp>
            <p:nvCxnSpPr>
              <p:cNvPr id="52" name="直接连接符 51"/>
              <p:cNvCxnSpPr/>
              <p:nvPr/>
            </p:nvCxnSpPr>
            <p:spPr>
              <a:xfrm flipV="1">
                <a:off x="1060919" y="5546686"/>
                <a:ext cx="452921" cy="87205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1060919" y="5482539"/>
                <a:ext cx="508351" cy="86406"/>
              </a:xfrm>
              <a:prstGeom prst="line">
                <a:avLst/>
              </a:prstGeom>
              <a:ln w="1016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6574700" y="5836838"/>
              <a:ext cx="33586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 smtClean="0">
                  <a:solidFill>
                    <a:srgbClr val="FF0000"/>
                  </a:solidFill>
                </a:rPr>
                <a:t>支架</a:t>
              </a:r>
              <a:r>
                <a:rPr lang="zh-CN" altLang="en-US" dirty="0">
                  <a:solidFill>
                    <a:srgbClr val="FF0000"/>
                  </a:solidFill>
                </a:rPr>
                <a:t>与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钢网落差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r>
                <a:rPr lang="zh-CN" altLang="en-US" sz="1400" dirty="0" smtClean="0"/>
                <a:t>（标准：落差≤</a:t>
              </a:r>
              <a:r>
                <a:rPr lang="en-US" altLang="zh-CN" sz="1400" dirty="0" smtClean="0"/>
                <a:t>0.2mm  OK</a:t>
              </a:r>
              <a:r>
                <a:rPr lang="zh-CN" altLang="en-US" sz="1400" dirty="0" smtClean="0"/>
                <a:t>）</a:t>
              </a:r>
              <a:endParaRPr lang="en-US" altLang="zh-CN" sz="1400" dirty="0"/>
            </a:p>
          </p:txBody>
        </p:sp>
        <p:sp>
          <p:nvSpPr>
            <p:cNvPr id="50" name="右箭头 49"/>
            <p:cNvSpPr/>
            <p:nvPr/>
          </p:nvSpPr>
          <p:spPr>
            <a:xfrm rot="15125213">
              <a:off x="7399944" y="5387999"/>
              <a:ext cx="306856" cy="214104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60" y="1562735"/>
            <a:ext cx="4409440" cy="1990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轮廓变</a:t>
            </a:r>
            <a:r>
              <a:rPr lang="zh-CN" altLang="en-US" dirty="0"/>
              <a:t>形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81100" y="4786630"/>
            <a:ext cx="47548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ym typeface="+mn-ea"/>
              </a:rPr>
              <a:t>轮廓变形，轻微边形特征不明显，需要更多变形限度样品进行</a:t>
            </a:r>
            <a:r>
              <a:rPr lang="zh-CN" altLang="en-US" sz="1200" dirty="0">
                <a:sym typeface="+mn-ea"/>
              </a:rPr>
              <a:t>评估。</a:t>
            </a:r>
            <a:endParaRPr lang="zh-CN" altLang="en-US"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9210" y="2641600"/>
            <a:ext cx="4001135" cy="2811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0" y="1937385"/>
            <a:ext cx="5644515" cy="2248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 </a:t>
            </a:r>
            <a:r>
              <a:rPr lang="zh-CN" altLang="en-US" dirty="0"/>
              <a:t>支架超钢网、支架落差</a:t>
            </a:r>
            <a:r>
              <a:rPr lang="zh-CN" altLang="en-US" dirty="0"/>
              <a:t>大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90320" y="4881880"/>
            <a:ext cx="18592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缺陷特征明显，可行性</a:t>
            </a:r>
            <a:r>
              <a:rPr 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</a:t>
            </a:r>
            <a:endParaRPr 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415020" y="3995420"/>
            <a:ext cx="3325495" cy="2078351"/>
            <a:chOff x="5908691" y="3979153"/>
            <a:chExt cx="4853475" cy="2582926"/>
          </a:xfrm>
        </p:grpSpPr>
        <p:grpSp>
          <p:nvGrpSpPr>
            <p:cNvPr id="48" name="组合 47"/>
            <p:cNvGrpSpPr/>
            <p:nvPr/>
          </p:nvGrpSpPr>
          <p:grpSpPr>
            <a:xfrm>
              <a:off x="5908691" y="3979153"/>
              <a:ext cx="4853475" cy="1820835"/>
              <a:chOff x="214905" y="4646564"/>
              <a:chExt cx="3314240" cy="12883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14905" y="4646564"/>
                <a:ext cx="3314240" cy="1288329"/>
              </a:xfrm>
              <a:prstGeom prst="rect">
                <a:avLst/>
              </a:prstGeom>
            </p:spPr>
          </p:pic>
          <p:cxnSp>
            <p:nvCxnSpPr>
              <p:cNvPr id="52" name="直接连接符 51"/>
              <p:cNvCxnSpPr/>
              <p:nvPr/>
            </p:nvCxnSpPr>
            <p:spPr>
              <a:xfrm flipV="1">
                <a:off x="1060919" y="5546686"/>
                <a:ext cx="452921" cy="87205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1060919" y="5482539"/>
                <a:ext cx="508351" cy="86406"/>
              </a:xfrm>
              <a:prstGeom prst="line">
                <a:avLst/>
              </a:prstGeom>
              <a:ln w="1016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6574700" y="5836838"/>
              <a:ext cx="3358697" cy="72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 smtClean="0">
                  <a:solidFill>
                    <a:srgbClr val="FF0000"/>
                  </a:solidFill>
                </a:rPr>
                <a:t>支架</a:t>
              </a:r>
              <a:r>
                <a:rPr lang="zh-CN" altLang="en-US" dirty="0">
                  <a:solidFill>
                    <a:srgbClr val="FF0000"/>
                  </a:solidFill>
                </a:rPr>
                <a:t>与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钢网落差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r>
                <a:rPr lang="zh-CN" altLang="en-US" sz="1400" dirty="0" smtClean="0"/>
                <a:t>（标准：落差≤</a:t>
              </a:r>
              <a:r>
                <a:rPr lang="en-US" altLang="zh-CN" sz="1400" dirty="0" smtClean="0"/>
                <a:t>0.2mm  OK</a:t>
              </a:r>
              <a:r>
                <a:rPr lang="zh-CN" altLang="en-US" sz="1400" dirty="0" smtClean="0"/>
                <a:t>）</a:t>
              </a:r>
              <a:endParaRPr lang="en-US" altLang="zh-CN" sz="1400" dirty="0"/>
            </a:p>
          </p:txBody>
        </p:sp>
        <p:sp>
          <p:nvSpPr>
            <p:cNvPr id="50" name="右箭头 49"/>
            <p:cNvSpPr/>
            <p:nvPr/>
          </p:nvSpPr>
          <p:spPr>
            <a:xfrm rot="15125213">
              <a:off x="7399944" y="5387999"/>
              <a:ext cx="306856" cy="214104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918710" y="4091940"/>
            <a:ext cx="3249295" cy="2392303"/>
            <a:chOff x="5962709" y="3988421"/>
            <a:chExt cx="4840076" cy="3873703"/>
          </a:xfrm>
        </p:grpSpPr>
        <p:sp>
          <p:nvSpPr>
            <p:cNvPr id="40" name="文本框 39"/>
            <p:cNvSpPr txBox="1"/>
            <p:nvPr/>
          </p:nvSpPr>
          <p:spPr>
            <a:xfrm>
              <a:off x="6582803" y="6369156"/>
              <a:ext cx="3358697" cy="1492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 smtClean="0">
                  <a:solidFill>
                    <a:srgbClr val="FF0000"/>
                  </a:solidFill>
                </a:rPr>
                <a:t>(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上图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)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支架超钢网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NG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(</a:t>
              </a:r>
              <a:r>
                <a:rPr lang="zh-CN" altLang="en-US" dirty="0">
                  <a:solidFill>
                    <a:srgbClr val="00B050"/>
                  </a:solidFill>
                </a:rPr>
                <a:t>下</a:t>
              </a:r>
              <a:r>
                <a:rPr lang="zh-CN" altLang="en-US" dirty="0" smtClean="0">
                  <a:solidFill>
                    <a:srgbClr val="00B050"/>
                  </a:solidFill>
                </a:rPr>
                <a:t>图</a:t>
              </a:r>
              <a:r>
                <a:rPr lang="en-US" altLang="zh-CN" dirty="0" smtClean="0">
                  <a:solidFill>
                    <a:srgbClr val="00B050"/>
                  </a:solidFill>
                </a:rPr>
                <a:t>)</a:t>
              </a:r>
              <a:r>
                <a:rPr lang="zh-CN" altLang="en-US" dirty="0" smtClean="0">
                  <a:solidFill>
                    <a:srgbClr val="00B050"/>
                  </a:solidFill>
                </a:rPr>
                <a:t>支架未超钢网</a:t>
              </a:r>
              <a:r>
                <a:rPr lang="en-US" altLang="zh-CN" dirty="0" smtClean="0">
                  <a:solidFill>
                    <a:srgbClr val="00B050"/>
                  </a:solidFill>
                </a:rPr>
                <a:t>OK</a:t>
              </a:r>
              <a:endParaRPr lang="en-US" altLang="zh-CN" dirty="0" smtClean="0">
                <a:solidFill>
                  <a:srgbClr val="00B050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62710" y="3988421"/>
              <a:ext cx="4840075" cy="1236362"/>
              <a:chOff x="5962710" y="3988421"/>
              <a:chExt cx="4840075" cy="1236362"/>
            </a:xfrm>
          </p:grpSpPr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2710" y="3988421"/>
                <a:ext cx="4840075" cy="1236362"/>
              </a:xfrm>
              <a:prstGeom prst="rect">
                <a:avLst/>
              </a:prstGeom>
              <a:ln w="34925">
                <a:solidFill>
                  <a:srgbClr val="FF0000"/>
                </a:solidFill>
              </a:ln>
            </p:spPr>
          </p:pic>
          <p:sp>
            <p:nvSpPr>
              <p:cNvPr id="46" name="椭圆 45"/>
              <p:cNvSpPr/>
              <p:nvPr/>
            </p:nvSpPr>
            <p:spPr>
              <a:xfrm rot="20807813">
                <a:off x="6558722" y="4568389"/>
                <a:ext cx="2332260" cy="418807"/>
              </a:xfrm>
              <a:prstGeom prst="ellipse">
                <a:avLst/>
              </a:prstGeom>
              <a:noFill/>
              <a:ln w="3492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5962709" y="5224783"/>
              <a:ext cx="4840075" cy="1028700"/>
              <a:chOff x="5962709" y="5224783"/>
              <a:chExt cx="4840075" cy="1028700"/>
            </a:xfrm>
          </p:grpSpPr>
          <p:pic>
            <p:nvPicPr>
              <p:cNvPr id="43" name="图片 42"/>
              <p:cNvPicPr>
                <a:picLocks noChangeAspect="1"/>
              </p:cNvPicPr>
              <p:nvPr/>
            </p:nvPicPr>
            <p:blipFill rotWithShape="1">
              <a:blip r:embed="rId3"/>
              <a:srcRect t="5444" b="15805"/>
              <a:stretch>
                <a:fillRect/>
              </a:stretch>
            </p:blipFill>
            <p:spPr>
              <a:xfrm>
                <a:off x="5962709" y="5224783"/>
                <a:ext cx="4840075" cy="1028700"/>
              </a:xfrm>
              <a:prstGeom prst="rect">
                <a:avLst/>
              </a:prstGeom>
              <a:ln w="41275">
                <a:solidFill>
                  <a:srgbClr val="00B050"/>
                </a:solidFill>
              </a:ln>
            </p:spPr>
          </p:pic>
          <p:sp>
            <p:nvSpPr>
              <p:cNvPr id="44" name="椭圆 43"/>
              <p:cNvSpPr/>
              <p:nvPr/>
            </p:nvSpPr>
            <p:spPr>
              <a:xfrm rot="358913">
                <a:off x="7899186" y="5687550"/>
                <a:ext cx="2332260" cy="418807"/>
              </a:xfrm>
              <a:prstGeom prst="ellipse">
                <a:avLst/>
              </a:prstGeom>
              <a:noFill/>
              <a:ln w="41275">
                <a:solidFill>
                  <a:srgbClr val="FFFF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420" y="1069975"/>
            <a:ext cx="4445000" cy="1905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320" y="1069975"/>
            <a:ext cx="4124960" cy="1922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44550" y="1031875"/>
            <a:ext cx="54248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产品较小，是多层钢丝成形结构，有外弧面和小耳朵突起，成像需要产品固定位置拍照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产品外弧面是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级面管控需求，需注意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防刮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花，产品四周均需检验，缺陷种类较多，节拍高，整体风险较大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3.由于项目初期样品不齐全，需客户精确的告知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缺陷位置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9"/>
          <p:cNvSpPr txBox="1"/>
          <p:nvPr/>
        </p:nvSpPr>
        <p:spPr>
          <a:xfrm>
            <a:off x="4865280" y="3114973"/>
            <a:ext cx="2451467" cy="923627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1000"/>
              </a:spcBef>
              <a:buNone/>
              <a:defRPr/>
            </a:pPr>
            <a:r>
              <a:rPr kumimoji="1" lang="zh-CN" altLang="en-US" sz="4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谢谢</a:t>
            </a:r>
            <a:endParaRPr kumimoji="1" lang="zh-CN" altLang="en-US" sz="4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66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要求</a:t>
            </a:r>
            <a:r>
              <a:rPr lang="zh-CN" altLang="en-US" sz="266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检测项目及判定标准：</a:t>
            </a:r>
            <a:br>
              <a:rPr lang="en-US" altLang="zh-CN" sz="266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0" y="818515"/>
            <a:ext cx="7874000" cy="53905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66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要求</a:t>
            </a:r>
            <a:r>
              <a:rPr lang="zh-CN" altLang="en-US" sz="266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检测项目及判定标准：</a:t>
            </a:r>
            <a:br>
              <a:rPr lang="en-US" altLang="zh-CN" sz="266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827405"/>
            <a:ext cx="7985760" cy="56114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66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要求</a:t>
            </a:r>
            <a:r>
              <a:rPr lang="zh-CN" altLang="en-US" sz="266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检测项目及判定标准：</a:t>
            </a:r>
            <a:br>
              <a:rPr lang="en-US" altLang="zh-CN" sz="266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22901"/>
          <a:stretch>
            <a:fillRect/>
          </a:stretch>
        </p:blipFill>
        <p:spPr>
          <a:xfrm>
            <a:off x="825500" y="1419860"/>
            <a:ext cx="6149340" cy="42875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89775" y="2292350"/>
            <a:ext cx="5544185" cy="3415030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>
              <a:lnSpc>
                <a:spcPct val="150000"/>
              </a:lnSpc>
            </a:pP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、设备精度要求：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）静态重复精度：＜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0.005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）动态重复精度：＜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0.010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Correlation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offset%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0.8s/PCS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4.5K/H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、漏检率：≤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0.5%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、过杀率：≤</a:t>
            </a: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1.0%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、检出不良需有分类挑出（良品，不良品）动作。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7584440" y="2016125"/>
            <a:ext cx="8255" cy="2114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成像方案</a:t>
            </a:r>
            <a:r>
              <a:rPr lang="en-US" altLang="zh-CN" dirty="0"/>
              <a:t>-</a:t>
            </a:r>
            <a:r>
              <a:rPr lang="zh-CN" altLang="en-US" dirty="0"/>
              <a:t>正</a:t>
            </a:r>
            <a:r>
              <a:rPr lang="zh-CN" altLang="en-US" dirty="0"/>
              <a:t>反面</a:t>
            </a:r>
            <a:endParaRPr lang="zh-CN" altLang="en-US" dirty="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51815" y="1262380"/>
          <a:ext cx="4329430" cy="314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630"/>
                <a:gridCol w="2590800"/>
              </a:tblGrid>
              <a:tr h="5238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型号</a:t>
                      </a:r>
                      <a:endParaRPr lang="zh-CN" altLang="en-US" sz="1600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相机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1200W</a:t>
                      </a:r>
                      <a:r>
                        <a:rPr lang="zh-CN" altLang="en-US" sz="1600"/>
                        <a:t>彩色相机</a:t>
                      </a:r>
                      <a:endParaRPr lang="zh-CN" altLang="en-US" sz="1600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镜头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X0.5</a:t>
                      </a:r>
                      <a:r>
                        <a:rPr lang="zh-CN" altLang="en-US" sz="1600"/>
                        <a:t>远心镜头</a:t>
                      </a:r>
                      <a:endParaRPr lang="zh-CN" altLang="en-US" sz="1600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光源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圆顶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背光</a:t>
                      </a:r>
                      <a:endParaRPr lang="zh-CN" altLang="en-US" sz="1600" dirty="0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视野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15*11</a:t>
                      </a:r>
                      <a:endParaRPr lang="en-US" sz="1600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精度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0.0036mm/pixel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20" y="987425"/>
            <a:ext cx="657860" cy="11226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60" y="2672080"/>
            <a:ext cx="1200150" cy="647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90" y="4140200"/>
            <a:ext cx="1762125" cy="219710"/>
          </a:xfrm>
          <a:prstGeom prst="rect">
            <a:avLst/>
          </a:prstGeom>
        </p:spPr>
      </p:pic>
      <p:sp>
        <p:nvSpPr>
          <p:cNvPr id="18" name="流程图: 延期 17"/>
          <p:cNvSpPr/>
          <p:nvPr/>
        </p:nvSpPr>
        <p:spPr>
          <a:xfrm rot="16200000">
            <a:off x="7549515" y="3639820"/>
            <a:ext cx="76200" cy="559435"/>
          </a:xfrm>
          <a:prstGeom prst="flowChartDelay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noAutofit/>
          </a:bodyPr>
          <a:p>
            <a:pPr algn="l"/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线形标注 1 19"/>
          <p:cNvSpPr/>
          <p:nvPr/>
        </p:nvSpPr>
        <p:spPr>
          <a:xfrm>
            <a:off x="8131810" y="1125220"/>
            <a:ext cx="581025" cy="231775"/>
          </a:xfrm>
          <a:prstGeom prst="borderCallout1">
            <a:avLst>
              <a:gd name="adj1" fmla="val 44657"/>
              <a:gd name="adj2" fmla="val 546"/>
              <a:gd name="adj3" fmla="val 42191"/>
              <a:gd name="adj4" fmla="val -44262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70000">
                      <a:schemeClr val="bg1">
                        <a:alpha val="24000"/>
                      </a:schemeClr>
                    </a:gs>
                    <a:gs pos="0">
                      <a:schemeClr val="accent2">
                        <a:alpha val="44000"/>
                      </a:schemeClr>
                    </a:gs>
                  </a:gsLst>
                  <a:lin ang="1800000" scaled="0"/>
                  <a:tileRect/>
                </a:gradFill>
              </a14:hiddenFill>
            </a:ext>
          </a:extLst>
        </p:spPr>
        <p:txBody>
          <a:bodyPr wrap="square">
            <a:no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相机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线形标注 1 20"/>
          <p:cNvSpPr/>
          <p:nvPr/>
        </p:nvSpPr>
        <p:spPr>
          <a:xfrm>
            <a:off x="8043545" y="1656080"/>
            <a:ext cx="581025" cy="231775"/>
          </a:xfrm>
          <a:prstGeom prst="borderCallout1">
            <a:avLst>
              <a:gd name="adj1" fmla="val 44657"/>
              <a:gd name="adj2" fmla="val 546"/>
              <a:gd name="adj3" fmla="val 42191"/>
              <a:gd name="adj4" fmla="val -44262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70000">
                      <a:schemeClr val="bg1">
                        <a:alpha val="24000"/>
                      </a:schemeClr>
                    </a:gs>
                    <a:gs pos="0">
                      <a:schemeClr val="accent2">
                        <a:alpha val="44000"/>
                      </a:schemeClr>
                    </a:gs>
                  </a:gsLst>
                  <a:lin ang="1800000" scaled="0"/>
                  <a:tileRect/>
                </a:gradFill>
              </a14:hiddenFill>
            </a:ext>
          </a:extLst>
        </p:spPr>
        <p:txBody>
          <a:bodyPr wrap="square">
            <a:no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镜头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线形标注 1 23"/>
          <p:cNvSpPr/>
          <p:nvPr/>
        </p:nvSpPr>
        <p:spPr>
          <a:xfrm>
            <a:off x="8333740" y="2846705"/>
            <a:ext cx="743585" cy="231775"/>
          </a:xfrm>
          <a:prstGeom prst="borderCallout1">
            <a:avLst>
              <a:gd name="adj1" fmla="val 44657"/>
              <a:gd name="adj2" fmla="val 546"/>
              <a:gd name="adj3" fmla="val 42191"/>
              <a:gd name="adj4" fmla="val -44262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70000">
                      <a:schemeClr val="bg1">
                        <a:alpha val="24000"/>
                      </a:schemeClr>
                    </a:gs>
                    <a:gs pos="0">
                      <a:schemeClr val="accent2">
                        <a:alpha val="44000"/>
                      </a:schemeClr>
                    </a:gs>
                  </a:gsLst>
                  <a:lin ang="1800000" scaled="0"/>
                  <a:tileRect/>
                </a:gradFill>
              </a14:hiddenFill>
            </a:ext>
          </a:extLst>
        </p:spPr>
        <p:txBody>
          <a:bodyPr wrap="square">
            <a:no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圆顶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光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线形标注 1 24"/>
          <p:cNvSpPr/>
          <p:nvPr/>
        </p:nvSpPr>
        <p:spPr>
          <a:xfrm>
            <a:off x="8624570" y="4130675"/>
            <a:ext cx="743585" cy="231775"/>
          </a:xfrm>
          <a:prstGeom prst="borderCallout1">
            <a:avLst>
              <a:gd name="adj1" fmla="val 44657"/>
              <a:gd name="adj2" fmla="val 546"/>
              <a:gd name="adj3" fmla="val 42191"/>
              <a:gd name="adj4" fmla="val -44262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70000">
                      <a:schemeClr val="bg1">
                        <a:alpha val="24000"/>
                      </a:schemeClr>
                    </a:gs>
                    <a:gs pos="0">
                      <a:schemeClr val="accent2">
                        <a:alpha val="44000"/>
                      </a:schemeClr>
                    </a:gs>
                  </a:gsLst>
                  <a:lin ang="1800000" scaled="0"/>
                  <a:tileRect/>
                </a:gradFill>
              </a14:hiddenFill>
            </a:ext>
          </a:extLst>
        </p:spPr>
        <p:txBody>
          <a:bodyPr wrap="square">
            <a:no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背光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线形标注 1 25"/>
          <p:cNvSpPr/>
          <p:nvPr/>
        </p:nvSpPr>
        <p:spPr>
          <a:xfrm>
            <a:off x="8235950" y="3803650"/>
            <a:ext cx="743585" cy="231775"/>
          </a:xfrm>
          <a:prstGeom prst="borderCallout1">
            <a:avLst>
              <a:gd name="adj1" fmla="val 44657"/>
              <a:gd name="adj2" fmla="val 546"/>
              <a:gd name="adj3" fmla="val 42191"/>
              <a:gd name="adj4" fmla="val -44262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70000">
                      <a:schemeClr val="bg1">
                        <a:alpha val="24000"/>
                      </a:schemeClr>
                    </a:gs>
                    <a:gs pos="0">
                      <a:schemeClr val="accent2">
                        <a:alpha val="44000"/>
                      </a:schemeClr>
                    </a:gs>
                  </a:gsLst>
                  <a:lin ang="1800000" scaled="0"/>
                  <a:tileRect/>
                </a:gradFill>
              </a14:hiddenFill>
            </a:ext>
          </a:extLst>
        </p:spPr>
        <p:txBody>
          <a:bodyPr wrap="square">
            <a:no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产品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布网拉</a:t>
            </a:r>
            <a:r>
              <a:rPr lang="zh-CN" altLang="en-US" dirty="0"/>
              <a:t>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00000">
            <a:off x="625475" y="1000760"/>
            <a:ext cx="4634865" cy="2896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245" y="1350645"/>
            <a:ext cx="4915535" cy="2680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04925" y="3978910"/>
            <a:ext cx="68884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ym typeface="+mn-ea"/>
              </a:rPr>
              <a:t>布网拉偏较大特征明显，拉偏较小靠近反面底部时，从正面看会比较明显。</a:t>
            </a:r>
            <a:r>
              <a:rPr lang="zh-CN" altLang="en-US" sz="1200" dirty="0">
                <a:solidFill>
                  <a:srgbClr val="FF0000"/>
                </a:solidFill>
                <a:sym typeface="+mn-ea"/>
              </a:rPr>
              <a:t>需要布网拉偏可接受范围</a:t>
            </a:r>
            <a:endParaRPr lang="zh-CN" altLang="en-US"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105" y="3712210"/>
            <a:ext cx="3198495" cy="25101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布网压</a:t>
            </a:r>
            <a:r>
              <a:rPr lang="zh-CN" altLang="en-US" dirty="0"/>
              <a:t>伤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19200" y="4795520"/>
            <a:ext cx="41452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ym typeface="+mn-ea"/>
              </a:rPr>
              <a:t>布网压伤黑色网状结构，压伤堵住孔特征不明显，</a:t>
            </a:r>
            <a:r>
              <a:rPr lang="zh-CN" altLang="en-US" sz="1200" dirty="0">
                <a:sym typeface="+mn-ea"/>
              </a:rPr>
              <a:t>有风险。</a:t>
            </a:r>
            <a:endParaRPr lang="zh-CN" altLang="en-US"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9920" y="2151380"/>
            <a:ext cx="3375025" cy="35026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1465580"/>
            <a:ext cx="6149340" cy="30181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成像效果</a:t>
            </a:r>
            <a:r>
              <a:rPr lang="en-US" altLang="zh-CN" dirty="0"/>
              <a:t>-</a:t>
            </a:r>
            <a:r>
              <a:rPr lang="zh-CN" altLang="en-US" dirty="0"/>
              <a:t>堵孔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19200" y="4795520"/>
            <a:ext cx="35356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ym typeface="+mn-ea"/>
              </a:rPr>
              <a:t>堵孔黑色网状结构，堵住孔特征不明显，</a:t>
            </a:r>
            <a:r>
              <a:rPr lang="zh-CN" altLang="en-US" sz="1200" dirty="0">
                <a:sym typeface="+mn-ea"/>
              </a:rPr>
              <a:t>有风险。</a:t>
            </a:r>
            <a:endParaRPr lang="zh-CN" altLang="en-US" sz="1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1" b="20780"/>
          <a:stretch>
            <a:fillRect/>
          </a:stretch>
        </p:blipFill>
        <p:spPr>
          <a:xfrm>
            <a:off x="7524115" y="3630930"/>
            <a:ext cx="3994150" cy="2109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" y="1423670"/>
            <a:ext cx="5669915" cy="2762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2040,&quot;width&quot;:3264}"/>
</p:tagLst>
</file>

<file path=ppt/tags/tag2.xml><?xml version="1.0" encoding="utf-8"?>
<p:tagLst xmlns:p="http://schemas.openxmlformats.org/presentationml/2006/main">
  <p:tag name="KSO_WM_UNIT_TABLE_BEAUTIFY" val="smartTable{99cba509-5906-4968-8eb0-e5a42a4426db}"/>
  <p:tag name="TABLE_ENDDRAG_ORIGIN_RECT" val="338*247"/>
  <p:tag name="TABLE_ENDDRAG_RECT" val="46*99*338*247"/>
</p:tagLst>
</file>

<file path=ppt/tags/tag3.xml><?xml version="1.0" encoding="utf-8"?>
<p:tagLst xmlns:p="http://schemas.openxmlformats.org/presentationml/2006/main">
  <p:tag name="KSO_WM_UNIT_TABLE_BEAUTIFY" val="smartTable{99cba509-5906-4968-8eb0-e5a42a4426db}"/>
  <p:tag name="TABLE_ENDDRAG_ORIGIN_RECT" val="338*247"/>
  <p:tag name="TABLE_ENDDRAG_RECT" val="46*99*338*247"/>
</p:tagLst>
</file>

<file path=ppt/theme/theme1.xml><?xml version="1.0" encoding="utf-8"?>
<a:theme xmlns:a="http://schemas.openxmlformats.org/drawingml/2006/main" name="3_Office 主题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chemeClr val="bg1">
                <a:alpha val="24000"/>
              </a:schemeClr>
            </a:gs>
            <a:gs pos="0">
              <a:schemeClr val="accent2">
                <a:alpha val="44000"/>
              </a:schemeClr>
            </a:gs>
          </a:gsLst>
          <a:lin ang="1800000" scaled="0"/>
          <a:tileRect/>
        </a:gradFill>
      </a:spPr>
      <a:bodyPr wrap="square">
        <a:noAutofit/>
      </a:bodyPr>
      <a:lstStyle>
        <a:defPPr algn="l">
          <a:defRPr sz="2000" dirty="0" smtClean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chemeClr val="bg1">
                <a:alpha val="24000"/>
              </a:schemeClr>
            </a:gs>
            <a:gs pos="0">
              <a:schemeClr val="accent2">
                <a:alpha val="44000"/>
              </a:schemeClr>
            </a:gs>
          </a:gsLst>
          <a:lin ang="1800000" scaled="0"/>
          <a:tileRect/>
        </a:gradFill>
      </a:spPr>
      <a:bodyPr wrap="square">
        <a:noAutofit/>
      </a:bodyPr>
      <a:lstStyle>
        <a:defPPr algn="l">
          <a:defRPr sz="2000" dirty="0" smtClean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自定义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思谋">
      <a:majorFont>
        <a:latin typeface="Arial"/>
        <a:ea typeface="微软雅黑"/>
        <a:cs typeface="Helvetica"/>
      </a:majorFont>
      <a:minorFont>
        <a:latin typeface="Arial"/>
        <a:ea typeface="微软雅黑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lang="zh-CN" altLang="en-US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1498</Words>
  <Application>WPS 演示</Application>
  <PresentationFormat>宽屏</PresentationFormat>
  <Paragraphs>222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50" baseType="lpstr">
      <vt:lpstr>Arial</vt:lpstr>
      <vt:lpstr>宋体</vt:lpstr>
      <vt:lpstr>Wingdings</vt:lpstr>
      <vt:lpstr>黑体</vt:lpstr>
      <vt:lpstr>微软雅黑</vt:lpstr>
      <vt:lpstr>Noto Sans S Chinese Medium</vt:lpstr>
      <vt:lpstr>Yu Gothic Medium</vt:lpstr>
      <vt:lpstr>等线</vt:lpstr>
      <vt:lpstr>Helvetica Neue Medium</vt:lpstr>
      <vt:lpstr>Noto Sans S Chinese Regular</vt:lpstr>
      <vt:lpstr>Helvetica Light</vt:lpstr>
      <vt:lpstr>Noto Sans S Chinese Light</vt:lpstr>
      <vt:lpstr>Helvetica Neue</vt:lpstr>
      <vt:lpstr>Helvetica Neue Light</vt:lpstr>
      <vt:lpstr>Arial Narrow</vt:lpstr>
      <vt:lpstr>Arial Unicode MS</vt:lpstr>
      <vt:lpstr>Calibri Light</vt:lpstr>
      <vt:lpstr>Calibri</vt:lpstr>
      <vt:lpstr>3_Office 主题</vt:lpstr>
      <vt:lpstr>4_Office 主题</vt:lpstr>
      <vt:lpstr>2_White</vt:lpstr>
      <vt:lpstr>PowerPoint 演示文稿</vt:lpstr>
      <vt:lpstr>项目背景</vt:lpstr>
      <vt:lpstr>项目背景</vt:lpstr>
      <vt:lpstr>要求检测项目及判定标准： </vt:lpstr>
      <vt:lpstr>要求检测项目及判定标准： </vt:lpstr>
      <vt:lpstr>视觉方案</vt:lpstr>
      <vt:lpstr>测试方案-正反面</vt:lpstr>
      <vt:lpstr>成像效果-布网拉偏</vt:lpstr>
      <vt:lpstr>成像效果-布网压伤</vt:lpstr>
      <vt:lpstr>成像效果-堵孔</vt:lpstr>
      <vt:lpstr>成像效果-负角变形</vt:lpstr>
      <vt:lpstr>成像效果-焊点发亮</vt:lpstr>
      <vt:lpstr>成像效果-亮点</vt:lpstr>
      <vt:lpstr>成像效果-轮廓变形</vt:lpstr>
      <vt:lpstr>成像效果-毛刺</vt:lpstr>
      <vt:lpstr>成像效果-虚焊</vt:lpstr>
      <vt:lpstr>成像效果-压伤</vt:lpstr>
      <vt:lpstr>成像效果-异物</vt:lpstr>
      <vt:lpstr>成像方案-正反面</vt:lpstr>
      <vt:lpstr>成像效果-溢胶</vt:lpstr>
      <vt:lpstr>成像效果- PVD不良</vt:lpstr>
      <vt:lpstr>成像效果- PVD不良</vt:lpstr>
      <vt:lpstr>成像效果- 布网超钢网</vt:lpstr>
      <vt:lpstr>成像效果- 耳朵变形</vt:lpstr>
      <vt:lpstr>成像效果- 焊穿</vt:lpstr>
      <vt:lpstr>成像效果-亮印</vt:lpstr>
      <vt:lpstr>成像效果- 两头自断差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Alex</cp:lastModifiedBy>
  <cp:revision>37</cp:revision>
  <cp:lastPrinted>2019-01-19T16:23:00Z</cp:lastPrinted>
  <dcterms:created xsi:type="dcterms:W3CDTF">2018-03-16T13:53:00Z</dcterms:created>
  <dcterms:modified xsi:type="dcterms:W3CDTF">2021-12-15T12:45:18Z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2D97BA5362574380980CC8A5E2D7BB34</vt:lpwstr>
  </property>
</Properties>
</file>